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1"/>
  </p:notesMasterIdLst>
  <p:sldIdLst>
    <p:sldId id="256" r:id="rId2"/>
    <p:sldId id="257" r:id="rId3"/>
    <p:sldId id="259" r:id="rId4"/>
    <p:sldId id="263" r:id="rId5"/>
    <p:sldId id="264" r:id="rId6"/>
    <p:sldId id="265" r:id="rId7"/>
    <p:sldId id="266" r:id="rId8"/>
    <p:sldId id="267" r:id="rId9"/>
    <p:sldId id="268" r:id="rId10"/>
    <p:sldId id="269" r:id="rId11"/>
    <p:sldId id="260" r:id="rId12"/>
    <p:sldId id="270" r:id="rId13"/>
    <p:sldId id="271" r:id="rId14"/>
    <p:sldId id="290" r:id="rId15"/>
    <p:sldId id="289" r:id="rId16"/>
    <p:sldId id="272" r:id="rId17"/>
    <p:sldId id="273" r:id="rId18"/>
    <p:sldId id="275" r:id="rId19"/>
    <p:sldId id="274" r:id="rId20"/>
    <p:sldId id="276" r:id="rId21"/>
    <p:sldId id="277" r:id="rId22"/>
    <p:sldId id="278" r:id="rId23"/>
    <p:sldId id="279" r:id="rId24"/>
    <p:sldId id="283" r:id="rId25"/>
    <p:sldId id="284" r:id="rId26"/>
    <p:sldId id="285" r:id="rId27"/>
    <p:sldId id="286" r:id="rId28"/>
    <p:sldId id="288" r:id="rId29"/>
    <p:sldId id="287" r:id="rId3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20BBE"/>
    <a:srgbClr val="01021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8" d="100"/>
          <a:sy n="108" d="100"/>
        </p:scale>
        <p:origin x="678"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9E43215-F782-4FDA-A0B6-7467A495CF46}" type="datetimeFigureOut">
              <a:rPr lang="zh-CN" altLang="en-US" smtClean="0"/>
              <a:t>2022/9/23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BBD50B6-54FB-44FF-A8F5-752DB7F0C060}" type="slidenum">
              <a:rPr lang="zh-CN" altLang="en-US" smtClean="0"/>
              <a:t>‹#›</a:t>
            </a:fld>
            <a:endParaRPr lang="zh-CN" altLang="en-US"/>
          </a:p>
        </p:txBody>
      </p:sp>
    </p:spTree>
    <p:extLst>
      <p:ext uri="{BB962C8B-B14F-4D97-AF65-F5344CB8AC3E}">
        <p14:creationId xmlns:p14="http://schemas.microsoft.com/office/powerpoint/2010/main" val="12673808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4BBD50B6-54FB-44FF-A8F5-752DB7F0C060}" type="slidenum">
              <a:rPr lang="zh-CN" altLang="en-US" smtClean="0"/>
              <a:t>4</a:t>
            </a:fld>
            <a:endParaRPr lang="zh-CN" altLang="en-US"/>
          </a:p>
        </p:txBody>
      </p:sp>
    </p:spTree>
    <p:extLst>
      <p:ext uri="{BB962C8B-B14F-4D97-AF65-F5344CB8AC3E}">
        <p14:creationId xmlns:p14="http://schemas.microsoft.com/office/powerpoint/2010/main" val="16547350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4BBD50B6-54FB-44FF-A8F5-752DB7F0C060}" type="slidenum">
              <a:rPr lang="zh-CN" altLang="en-US" smtClean="0"/>
              <a:t>5</a:t>
            </a:fld>
            <a:endParaRPr lang="zh-CN" altLang="en-US"/>
          </a:p>
        </p:txBody>
      </p:sp>
    </p:spTree>
    <p:extLst>
      <p:ext uri="{BB962C8B-B14F-4D97-AF65-F5344CB8AC3E}">
        <p14:creationId xmlns:p14="http://schemas.microsoft.com/office/powerpoint/2010/main" val="3886134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4BBD50B6-54FB-44FF-A8F5-752DB7F0C060}" type="slidenum">
              <a:rPr lang="zh-CN" altLang="en-US" smtClean="0"/>
              <a:t>6</a:t>
            </a:fld>
            <a:endParaRPr lang="zh-CN" altLang="en-US"/>
          </a:p>
        </p:txBody>
      </p:sp>
    </p:spTree>
    <p:extLst>
      <p:ext uri="{BB962C8B-B14F-4D97-AF65-F5344CB8AC3E}">
        <p14:creationId xmlns:p14="http://schemas.microsoft.com/office/powerpoint/2010/main" val="41227104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63ED6869-6F4A-4C14-92BA-F7644FD70E11}" type="slidenum">
              <a:rPr lang="zh-CN" altLang="en-US" smtClean="0"/>
              <a:t>11</a:t>
            </a:fld>
            <a:endParaRPr lang="zh-CN" altLang="en-US"/>
          </a:p>
        </p:txBody>
      </p:sp>
    </p:spTree>
    <p:extLst>
      <p:ext uri="{BB962C8B-B14F-4D97-AF65-F5344CB8AC3E}">
        <p14:creationId xmlns:p14="http://schemas.microsoft.com/office/powerpoint/2010/main" val="997568927"/>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7" name="Rectangle 6"/>
          <p:cNvSpPr/>
          <p:nvPr/>
        </p:nvSpPr>
        <p:spPr>
          <a:xfrm>
            <a:off x="920834" y="1346946"/>
            <a:ext cx="10222992" cy="80683"/>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0834" y="4282762"/>
            <a:ext cx="10222992" cy="80683"/>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920834" y="1484779"/>
            <a:ext cx="10222992" cy="2743200"/>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p:nvPr/>
        </p:nvGrpSpPr>
        <p:grpSpPr>
          <a:xfrm>
            <a:off x="9649215" y="4068923"/>
            <a:ext cx="1080904" cy="1080902"/>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2">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1051560" y="1432223"/>
            <a:ext cx="9966960" cy="3035808"/>
          </a:xfrm>
        </p:spPr>
        <p:txBody>
          <a:bodyPr anchor="ctr">
            <a:noAutofit/>
          </a:bodyPr>
          <a:lstStyle>
            <a:lvl1pPr algn="l">
              <a:lnSpc>
                <a:spcPct val="85000"/>
              </a:lnSpc>
              <a:defRPr sz="7200" b="1" cap="none" baseline="0">
                <a:blipFill dpi="0" rotWithShape="1">
                  <a:blip r:embed="rId4"/>
                  <a:srcRect/>
                  <a:tile tx="6350" ty="-127000" sx="65000" sy="64000" flip="none" algn="tl"/>
                </a:blipFill>
              </a:defRPr>
            </a:lvl1pPr>
          </a:lstStyle>
          <a:p>
            <a:r>
              <a:rPr lang="zh-CN" altLang="en-US"/>
              <a:t>单击此处编辑母版标题样式</a:t>
            </a:r>
            <a:endParaRPr lang="en-US" dirty="0"/>
          </a:p>
        </p:txBody>
      </p:sp>
      <p:sp>
        <p:nvSpPr>
          <p:cNvPr id="3" name="Subtitle 2"/>
          <p:cNvSpPr>
            <a:spLocks noGrp="1"/>
          </p:cNvSpPr>
          <p:nvPr>
            <p:ph type="subTitle" idx="1"/>
          </p:nvPr>
        </p:nvSpPr>
        <p:spPr>
          <a:xfrm>
            <a:off x="1069848" y="4389120"/>
            <a:ext cx="7891272" cy="1069848"/>
          </a:xfrm>
        </p:spPr>
        <p:txBody>
          <a:bodyPr>
            <a:normAutofit/>
          </a:bodyPr>
          <a:lstStyle>
            <a:lvl1pPr marL="0" indent="0" algn="l">
              <a:buNone/>
              <a:defRPr sz="2000" b="1">
                <a:solidFill>
                  <a:schemeClr val="accent2">
                    <a:lumMod val="75000"/>
                  </a:schemeClr>
                </a:solidFill>
              </a:defRPr>
            </a:lvl1pPr>
            <a:lvl2pPr marL="457200" indent="0" algn="ctr">
              <a:buNone/>
              <a:defRPr sz="2000"/>
            </a:lvl2pPr>
            <a:lvl3pPr marL="914400" indent="0" algn="ctr">
              <a:buNone/>
              <a:defRPr sz="20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9FFB749C-0D7D-4B47-8E35-67FB8E4B4F4A}" type="datetimeFigureOut">
              <a:rPr lang="zh-CN" altLang="en-US" smtClean="0"/>
              <a:t>2022/9/23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a:xfrm>
            <a:off x="9592733" y="4289334"/>
            <a:ext cx="1193868" cy="640080"/>
          </a:xfrm>
        </p:spPr>
        <p:txBody>
          <a:bodyPr/>
          <a:lstStyle>
            <a:lvl1pPr>
              <a:defRPr sz="2800" b="1"/>
            </a:lvl1pPr>
          </a:lstStyle>
          <a:p>
            <a:fld id="{E15AF927-3730-452D-AA03-3726723E23B6}" type="slidenum">
              <a:rPr lang="zh-CN" altLang="en-US" smtClean="0"/>
              <a:t>‹#›</a:t>
            </a:fld>
            <a:endParaRPr lang="zh-CN" altLang="en-US"/>
          </a:p>
        </p:txBody>
      </p:sp>
    </p:spTree>
    <p:extLst>
      <p:ext uri="{BB962C8B-B14F-4D97-AF65-F5344CB8AC3E}">
        <p14:creationId xmlns:p14="http://schemas.microsoft.com/office/powerpoint/2010/main" val="27796094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9FFB749C-0D7D-4B47-8E35-67FB8E4B4F4A}" type="datetimeFigureOut">
              <a:rPr lang="zh-CN" altLang="en-US" smtClean="0"/>
              <a:t>2022/9/23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E15AF927-3730-452D-AA03-3726723E23B6}" type="slidenum">
              <a:rPr lang="zh-CN" altLang="en-US" smtClean="0"/>
              <a:t>‹#›</a:t>
            </a:fld>
            <a:endParaRPr lang="zh-CN" altLang="en-US"/>
          </a:p>
        </p:txBody>
      </p:sp>
    </p:spTree>
    <p:extLst>
      <p:ext uri="{BB962C8B-B14F-4D97-AF65-F5344CB8AC3E}">
        <p14:creationId xmlns:p14="http://schemas.microsoft.com/office/powerpoint/2010/main" val="9734107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533400"/>
            <a:ext cx="2552700" cy="5638800"/>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1066800" y="533400"/>
            <a:ext cx="7505700" cy="5638800"/>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9FFB749C-0D7D-4B47-8E35-67FB8E4B4F4A}" type="datetimeFigureOut">
              <a:rPr lang="zh-CN" altLang="en-US" smtClean="0"/>
              <a:t>2022/9/23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E15AF927-3730-452D-AA03-3726723E23B6}" type="slidenum">
              <a:rPr lang="zh-CN" altLang="en-US" smtClean="0"/>
              <a:t>‹#›</a:t>
            </a:fld>
            <a:endParaRPr lang="zh-CN" altLang="en-US"/>
          </a:p>
        </p:txBody>
      </p:sp>
    </p:spTree>
    <p:extLst>
      <p:ext uri="{BB962C8B-B14F-4D97-AF65-F5344CB8AC3E}">
        <p14:creationId xmlns:p14="http://schemas.microsoft.com/office/powerpoint/2010/main" val="3018783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9FFB749C-0D7D-4B47-8E35-67FB8E4B4F4A}" type="datetimeFigureOut">
              <a:rPr lang="zh-CN" altLang="en-US" smtClean="0"/>
              <a:t>2022/9/23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E15AF927-3730-452D-AA03-3726723E23B6}" type="slidenum">
              <a:rPr lang="zh-CN" altLang="en-US" smtClean="0"/>
              <a:t>‹#›</a:t>
            </a:fld>
            <a:endParaRPr lang="zh-CN" altLang="en-US"/>
          </a:p>
        </p:txBody>
      </p:sp>
    </p:spTree>
    <p:extLst>
      <p:ext uri="{BB962C8B-B14F-4D97-AF65-F5344CB8AC3E}">
        <p14:creationId xmlns:p14="http://schemas.microsoft.com/office/powerpoint/2010/main" val="14180600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spTree>
      <p:nvGrpSpPr>
        <p:cNvPr id="1" name=""/>
        <p:cNvGrpSpPr/>
        <p:nvPr/>
      </p:nvGrpSpPr>
      <p:grpSpPr>
        <a:xfrm>
          <a:off x="0" y="0"/>
          <a:ext cx="0" cy="0"/>
          <a:chOff x="0" y="0"/>
          <a:chExt cx="0" cy="0"/>
        </a:xfrm>
      </p:grpSpPr>
      <p:sp>
        <p:nvSpPr>
          <p:cNvPr id="7" name="Rectangle 6"/>
          <p:cNvSpPr/>
          <p:nvPr/>
        </p:nvSpPr>
        <p:spPr>
          <a:xfrm>
            <a:off x="0" y="4917989"/>
            <a:ext cx="12192000" cy="1940010"/>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167128" y="1225296"/>
            <a:ext cx="9281160" cy="3520440"/>
          </a:xfrm>
        </p:spPr>
        <p:txBody>
          <a:bodyPr anchor="ctr">
            <a:normAutofit/>
          </a:bodyPr>
          <a:lstStyle>
            <a:lvl1pPr>
              <a:lnSpc>
                <a:spcPct val="85000"/>
              </a:lnSpc>
              <a:defRPr sz="7200" b="1"/>
            </a:lvl1pPr>
          </a:lstStyle>
          <a:p>
            <a:r>
              <a:rPr lang="zh-CN" altLang="en-US"/>
              <a:t>单击此处编辑母版标题样式</a:t>
            </a:r>
            <a:endParaRPr lang="en-US" dirty="0"/>
          </a:p>
        </p:txBody>
      </p:sp>
      <p:sp>
        <p:nvSpPr>
          <p:cNvPr id="3" name="Text Placeholder 2"/>
          <p:cNvSpPr>
            <a:spLocks noGrp="1"/>
          </p:cNvSpPr>
          <p:nvPr>
            <p:ph type="body" idx="1"/>
          </p:nvPr>
        </p:nvSpPr>
        <p:spPr>
          <a:xfrm>
            <a:off x="2165774" y="5020056"/>
            <a:ext cx="9052560" cy="1066800"/>
          </a:xfrm>
        </p:spPr>
        <p:txBody>
          <a:bodyPr anchor="t">
            <a:normAutofit/>
          </a:bodyPr>
          <a:lstStyle>
            <a:lvl1pPr marL="0" indent="0">
              <a:buNone/>
              <a:defRPr sz="2000" b="1">
                <a:solidFill>
                  <a:schemeClr val="accent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a:xfrm>
            <a:off x="8593667" y="6272784"/>
            <a:ext cx="2644309" cy="365125"/>
          </a:xfrm>
        </p:spPr>
        <p:txBody>
          <a:bodyPr/>
          <a:lstStyle>
            <a:lvl1pPr>
              <a:defRPr>
                <a:solidFill>
                  <a:schemeClr val="accent2">
                    <a:lumMod val="50000"/>
                  </a:schemeClr>
                </a:solidFill>
              </a:defRPr>
            </a:lvl1pPr>
          </a:lstStyle>
          <a:p>
            <a:fld id="{9FFB749C-0D7D-4B47-8E35-67FB8E4B4F4A}" type="datetimeFigureOut">
              <a:rPr lang="zh-CN" altLang="en-US" smtClean="0"/>
              <a:t>2022/9/23</a:t>
            </a:fld>
            <a:endParaRPr lang="zh-CN" altLang="en-US"/>
          </a:p>
        </p:txBody>
      </p:sp>
      <p:sp>
        <p:nvSpPr>
          <p:cNvPr id="5" name="Footer Placeholder 4"/>
          <p:cNvSpPr>
            <a:spLocks noGrp="1"/>
          </p:cNvSpPr>
          <p:nvPr>
            <p:ph type="ftr" sz="quarter" idx="11"/>
          </p:nvPr>
        </p:nvSpPr>
        <p:spPr>
          <a:xfrm>
            <a:off x="2182708" y="6272784"/>
            <a:ext cx="6327648" cy="365125"/>
          </a:xfrm>
        </p:spPr>
        <p:txBody>
          <a:bodyPr/>
          <a:lstStyle>
            <a:lvl1pPr>
              <a:defRPr>
                <a:solidFill>
                  <a:schemeClr val="accent2">
                    <a:lumMod val="50000"/>
                  </a:schemeClr>
                </a:solidFill>
              </a:defRPr>
            </a:lvl1pPr>
          </a:lstStyle>
          <a:p>
            <a:endParaRPr lang="zh-CN" altLang="en-US"/>
          </a:p>
        </p:txBody>
      </p:sp>
      <p:grpSp>
        <p:nvGrpSpPr>
          <p:cNvPr id="8" name="Group 7"/>
          <p:cNvGrpSpPr/>
          <p:nvPr/>
        </p:nvGrpSpPr>
        <p:grpSpPr>
          <a:xfrm>
            <a:off x="897399" y="2325848"/>
            <a:ext cx="1080904" cy="1080902"/>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2">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843702" y="2506133"/>
            <a:ext cx="1188298" cy="720332"/>
          </a:xfrm>
        </p:spPr>
        <p:txBody>
          <a:bodyPr/>
          <a:lstStyle>
            <a:lvl1pPr>
              <a:defRPr sz="2800"/>
            </a:lvl1pPr>
          </a:lstStyle>
          <a:p>
            <a:fld id="{E15AF927-3730-452D-AA03-3726723E23B6}" type="slidenum">
              <a:rPr lang="zh-CN" altLang="en-US" smtClean="0"/>
              <a:t>‹#›</a:t>
            </a:fld>
            <a:endParaRPr lang="zh-CN" altLang="en-US"/>
          </a:p>
        </p:txBody>
      </p:sp>
    </p:spTree>
    <p:extLst>
      <p:ext uri="{BB962C8B-B14F-4D97-AF65-F5344CB8AC3E}">
        <p14:creationId xmlns:p14="http://schemas.microsoft.com/office/powerpoint/2010/main" val="30378908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1069848"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Content Placeholder 3"/>
          <p:cNvSpPr>
            <a:spLocks noGrp="1"/>
          </p:cNvSpPr>
          <p:nvPr>
            <p:ph sz="half" idx="2"/>
          </p:nvPr>
        </p:nvSpPr>
        <p:spPr>
          <a:xfrm>
            <a:off x="6364224"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Date Placeholder 4"/>
          <p:cNvSpPr>
            <a:spLocks noGrp="1"/>
          </p:cNvSpPr>
          <p:nvPr>
            <p:ph type="dt" sz="half" idx="10"/>
          </p:nvPr>
        </p:nvSpPr>
        <p:spPr/>
        <p:txBody>
          <a:bodyPr/>
          <a:lstStyle/>
          <a:p>
            <a:fld id="{9FFB749C-0D7D-4B47-8E35-67FB8E4B4F4A}" type="datetimeFigureOut">
              <a:rPr lang="zh-CN" altLang="en-US" smtClean="0"/>
              <a:t>2022/9/23</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E15AF927-3730-452D-AA03-3726723E23B6}" type="slidenum">
              <a:rPr lang="zh-CN" altLang="en-US" smtClean="0"/>
              <a:t>‹#›</a:t>
            </a:fld>
            <a:endParaRPr lang="zh-CN" altLang="en-US"/>
          </a:p>
        </p:txBody>
      </p:sp>
    </p:spTree>
    <p:extLst>
      <p:ext uri="{BB962C8B-B14F-4D97-AF65-F5344CB8AC3E}">
        <p14:creationId xmlns:p14="http://schemas.microsoft.com/office/powerpoint/2010/main" val="26363369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1066800" y="2048256"/>
            <a:ext cx="4754880" cy="640080"/>
          </a:xfrm>
        </p:spPr>
        <p:txBody>
          <a:bodyPr anchor="ctr">
            <a:normAutofit/>
          </a:bodyPr>
          <a:lstStyle>
            <a:lvl1pPr marL="0" indent="0">
              <a:buNone/>
              <a:defRPr sz="2000" b="1">
                <a:solidFill>
                  <a:schemeClr val="accent2">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Content Placeholder 3"/>
          <p:cNvSpPr>
            <a:spLocks noGrp="1"/>
          </p:cNvSpPr>
          <p:nvPr>
            <p:ph sz="half" idx="2"/>
          </p:nvPr>
        </p:nvSpPr>
        <p:spPr>
          <a:xfrm>
            <a:off x="1069848"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Text Placeholder 4"/>
          <p:cNvSpPr>
            <a:spLocks noGrp="1"/>
          </p:cNvSpPr>
          <p:nvPr>
            <p:ph type="body" sz="quarter" idx="3"/>
          </p:nvPr>
        </p:nvSpPr>
        <p:spPr>
          <a:xfrm>
            <a:off x="6364224" y="2048256"/>
            <a:ext cx="4754880" cy="640080"/>
          </a:xfrm>
        </p:spPr>
        <p:txBody>
          <a:bodyPr anchor="ctr">
            <a:normAutofit/>
          </a:bodyPr>
          <a:lstStyle>
            <a:lvl1pPr marL="0" indent="0">
              <a:buNone/>
              <a:defRPr sz="2000" b="1">
                <a:solidFill>
                  <a:schemeClr val="accent2">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Content Placeholder 5"/>
          <p:cNvSpPr>
            <a:spLocks noGrp="1"/>
          </p:cNvSpPr>
          <p:nvPr>
            <p:ph sz="quarter" idx="4"/>
          </p:nvPr>
        </p:nvSpPr>
        <p:spPr>
          <a:xfrm>
            <a:off x="6364224"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7" name="Date Placeholder 6"/>
          <p:cNvSpPr>
            <a:spLocks noGrp="1"/>
          </p:cNvSpPr>
          <p:nvPr>
            <p:ph type="dt" sz="half" idx="10"/>
          </p:nvPr>
        </p:nvSpPr>
        <p:spPr/>
        <p:txBody>
          <a:bodyPr/>
          <a:lstStyle/>
          <a:p>
            <a:fld id="{9FFB749C-0D7D-4B47-8E35-67FB8E4B4F4A}" type="datetimeFigureOut">
              <a:rPr lang="zh-CN" altLang="en-US" smtClean="0"/>
              <a:t>2022/9/23</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E15AF927-3730-452D-AA03-3726723E23B6}" type="slidenum">
              <a:rPr lang="zh-CN" altLang="en-US" smtClean="0"/>
              <a:t>‹#›</a:t>
            </a:fld>
            <a:endParaRPr lang="zh-CN" altLang="en-US"/>
          </a:p>
        </p:txBody>
      </p:sp>
    </p:spTree>
    <p:extLst>
      <p:ext uri="{BB962C8B-B14F-4D97-AF65-F5344CB8AC3E}">
        <p14:creationId xmlns:p14="http://schemas.microsoft.com/office/powerpoint/2010/main" val="38512537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9FFB749C-0D7D-4B47-8E35-67FB8E4B4F4A}" type="datetimeFigureOut">
              <a:rPr lang="zh-CN" altLang="en-US" smtClean="0"/>
              <a:t>2022/9/23</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E15AF927-3730-452D-AA03-3726723E23B6}" type="slidenum">
              <a:rPr lang="zh-CN" altLang="en-US" smtClean="0"/>
              <a:t>‹#›</a:t>
            </a:fld>
            <a:endParaRPr lang="zh-CN" altLang="en-US"/>
          </a:p>
        </p:txBody>
      </p:sp>
    </p:spTree>
    <p:extLst>
      <p:ext uri="{BB962C8B-B14F-4D97-AF65-F5344CB8AC3E}">
        <p14:creationId xmlns:p14="http://schemas.microsoft.com/office/powerpoint/2010/main" val="10320479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FFB749C-0D7D-4B47-8E35-67FB8E4B4F4A}" type="datetimeFigureOut">
              <a:rPr lang="zh-CN" altLang="en-US" smtClean="0"/>
              <a:t>2022/9/23</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E15AF927-3730-452D-AA03-3726723E23B6}" type="slidenum">
              <a:rPr lang="zh-CN" altLang="en-US" smtClean="0"/>
              <a:t>‹#›</a:t>
            </a:fld>
            <a:endParaRPr lang="zh-CN" altLang="en-US"/>
          </a:p>
        </p:txBody>
      </p:sp>
    </p:spTree>
    <p:extLst>
      <p:ext uri="{BB962C8B-B14F-4D97-AF65-F5344CB8AC3E}">
        <p14:creationId xmlns:p14="http://schemas.microsoft.com/office/powerpoint/2010/main" val="11938471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8" name="Rectangle 7"/>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zh-CN" altLang="en-US"/>
              <a:t>单击此处编辑母版标题样式</a:t>
            </a:r>
            <a:endParaRPr lang="en-US" dirty="0"/>
          </a:p>
        </p:txBody>
      </p:sp>
      <p:sp>
        <p:nvSpPr>
          <p:cNvPr id="3" name="Content Placeholder 2"/>
          <p:cNvSpPr>
            <a:spLocks noGrp="1"/>
          </p:cNvSpPr>
          <p:nvPr>
            <p:ph idx="1"/>
          </p:nvPr>
        </p:nvSpPr>
        <p:spPr>
          <a:xfrm>
            <a:off x="838200" y="685800"/>
            <a:ext cx="6711696" cy="5020056"/>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2">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9FFB749C-0D7D-4B47-8E35-67FB8E4B4F4A}" type="datetimeFigureOut">
              <a:rPr lang="zh-CN" altLang="en-US" smtClean="0"/>
              <a:t>2022/9/23</a:t>
            </a:fld>
            <a:endParaRPr lang="zh-CN" altLang="en-US"/>
          </a:p>
        </p:txBody>
      </p:sp>
      <p:sp>
        <p:nvSpPr>
          <p:cNvPr id="6" name="Footer Placeholder 5"/>
          <p:cNvSpPr>
            <a:spLocks noGrp="1"/>
          </p:cNvSpPr>
          <p:nvPr>
            <p:ph type="ftr" sz="quarter" idx="11"/>
          </p:nvPr>
        </p:nvSpPr>
        <p:spPr/>
        <p:txBody>
          <a:bodyPr/>
          <a:lstStyle/>
          <a:p>
            <a:endParaRPr lang="zh-CN" altLang="en-US"/>
          </a:p>
        </p:txBody>
      </p:sp>
      <p:grpSp>
        <p:nvGrpSpPr>
          <p:cNvPr id="9" name="Group 8"/>
          <p:cNvGrpSpPr>
            <a:grpSpLocks noChangeAspect="1"/>
          </p:cNvGrpSpPr>
          <p:nvPr/>
        </p:nvGrpSpPr>
        <p:grpSpPr>
          <a:xfrm>
            <a:off x="11401725" y="6229681"/>
            <a:ext cx="457200" cy="457200"/>
            <a:chOff x="11361456" y="6195813"/>
            <a:chExt cx="548640" cy="548640"/>
          </a:xfrm>
        </p:grpSpPr>
        <p:sp>
          <p:nvSpPr>
            <p:cNvPr id="10" name="Oval 9"/>
            <p:cNvSpPr/>
            <p:nvPr/>
          </p:nvSpPr>
          <p:spPr>
            <a:xfrm>
              <a:off x="11361456" y="6195813"/>
              <a:ext cx="548640" cy="548640"/>
            </a:xfrm>
            <a:prstGeom prst="ellipse">
              <a:avLst/>
            </a:prstGeom>
            <a:blipFill dpi="0" rotWithShape="1">
              <a:blip r:embed="rId4">
                <a:duotone>
                  <a:schemeClr val="accent2">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E15AF927-3730-452D-AA03-3726723E23B6}" type="slidenum">
              <a:rPr lang="zh-CN" altLang="en-US" smtClean="0"/>
              <a:t>‹#›</a:t>
            </a:fld>
            <a:endParaRPr lang="zh-CN" altLang="en-US"/>
          </a:p>
        </p:txBody>
      </p:sp>
    </p:spTree>
    <p:extLst>
      <p:ext uri="{BB962C8B-B14F-4D97-AF65-F5344CB8AC3E}">
        <p14:creationId xmlns:p14="http://schemas.microsoft.com/office/powerpoint/2010/main" val="24246225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11" name="Rectangle 10"/>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0" y="0"/>
            <a:ext cx="8303740" cy="6858000"/>
          </a:xfrm>
          <a:solidFill>
            <a:schemeClr val="tx2">
              <a:lumMod val="20000"/>
              <a:lumOff val="8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2">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lvl1pPr>
              <a:defRPr>
                <a:solidFill>
                  <a:schemeClr val="accent2">
                    <a:lumMod val="75000"/>
                  </a:schemeClr>
                </a:solidFill>
              </a:defRPr>
            </a:lvl1pPr>
          </a:lstStyle>
          <a:p>
            <a:fld id="{9FFB749C-0D7D-4B47-8E35-67FB8E4B4F4A}" type="datetimeFigureOut">
              <a:rPr lang="zh-CN" altLang="en-US" smtClean="0"/>
              <a:t>2022/9/23</a:t>
            </a:fld>
            <a:endParaRPr lang="zh-CN" altLang="en-US"/>
          </a:p>
        </p:txBody>
      </p:sp>
      <p:grpSp>
        <p:nvGrpSpPr>
          <p:cNvPr id="8" name="Group 7"/>
          <p:cNvGrpSpPr>
            <a:grpSpLocks noChangeAspect="1"/>
          </p:cNvGrpSpPr>
          <p:nvPr/>
        </p:nvGrpSpPr>
        <p:grpSpPr>
          <a:xfrm>
            <a:off x="11401725" y="6229681"/>
            <a:ext cx="457200" cy="457200"/>
            <a:chOff x="11361456" y="6195813"/>
            <a:chExt cx="548640" cy="548640"/>
          </a:xfrm>
        </p:grpSpPr>
        <p:sp>
          <p:nvSpPr>
            <p:cNvPr id="9" name="Oval 8"/>
            <p:cNvSpPr/>
            <p:nvPr/>
          </p:nvSpPr>
          <p:spPr>
            <a:xfrm>
              <a:off x="11361456" y="6195813"/>
              <a:ext cx="548640" cy="548640"/>
            </a:xfrm>
            <a:prstGeom prst="ellipse">
              <a:avLst/>
            </a:prstGeom>
            <a:blipFill dpi="0" rotWithShape="1">
              <a:blip r:embed="rId4">
                <a:duotone>
                  <a:schemeClr val="accent2">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E15AF927-3730-452D-AA03-3726723E23B6}" type="slidenum">
              <a:rPr lang="zh-CN" altLang="en-US" smtClean="0"/>
              <a:t>‹#›</a:t>
            </a:fld>
            <a:endParaRPr lang="zh-CN" altLang="en-US"/>
          </a:p>
        </p:txBody>
      </p:sp>
    </p:spTree>
    <p:extLst>
      <p:ext uri="{BB962C8B-B14F-4D97-AF65-F5344CB8AC3E}">
        <p14:creationId xmlns:p14="http://schemas.microsoft.com/office/powerpoint/2010/main" val="18031904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484632"/>
            <a:ext cx="10058400" cy="1609344"/>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1069848" y="2121408"/>
            <a:ext cx="10058400" cy="4050792"/>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2"/>
          </p:nvPr>
        </p:nvSpPr>
        <p:spPr>
          <a:xfrm>
            <a:off x="7964424" y="6272784"/>
            <a:ext cx="3273552" cy="365125"/>
          </a:xfrm>
          <a:prstGeom prst="rect">
            <a:avLst/>
          </a:prstGeom>
        </p:spPr>
        <p:txBody>
          <a:bodyPr vert="horz" lIns="91440" tIns="45720" rIns="91440" bIns="45720" rtlCol="0" anchor="ctr"/>
          <a:lstStyle>
            <a:lvl1pPr algn="r">
              <a:defRPr sz="1100">
                <a:solidFill>
                  <a:schemeClr val="accent2">
                    <a:lumMod val="50000"/>
                  </a:schemeClr>
                </a:solidFill>
              </a:defRPr>
            </a:lvl1pPr>
          </a:lstStyle>
          <a:p>
            <a:fld id="{9FFB749C-0D7D-4B47-8E35-67FB8E4B4F4A}" type="datetimeFigureOut">
              <a:rPr lang="zh-CN" altLang="en-US" smtClean="0"/>
              <a:t>2022/9/23</a:t>
            </a:fld>
            <a:endParaRPr lang="zh-CN" altLang="en-US"/>
          </a:p>
        </p:txBody>
      </p:sp>
      <p:sp>
        <p:nvSpPr>
          <p:cNvPr id="5" name="Footer Placeholder 4"/>
          <p:cNvSpPr>
            <a:spLocks noGrp="1"/>
          </p:cNvSpPr>
          <p:nvPr>
            <p:ph type="ftr" sz="quarter" idx="3"/>
          </p:nvPr>
        </p:nvSpPr>
        <p:spPr>
          <a:xfrm>
            <a:off x="1088136" y="6272784"/>
            <a:ext cx="6327648" cy="365125"/>
          </a:xfrm>
          <a:prstGeom prst="rect">
            <a:avLst/>
          </a:prstGeom>
        </p:spPr>
        <p:txBody>
          <a:bodyPr vert="horz" lIns="91440" tIns="45720" rIns="91440" bIns="45720" rtlCol="0" anchor="ctr"/>
          <a:lstStyle>
            <a:lvl1pPr algn="l">
              <a:defRPr sz="1100">
                <a:solidFill>
                  <a:schemeClr val="accent2">
                    <a:lumMod val="50000"/>
                  </a:schemeClr>
                </a:solidFill>
              </a:defRPr>
            </a:lvl1pPr>
          </a:lstStyle>
          <a:p>
            <a:endParaRPr lang="zh-CN" altLang="en-US"/>
          </a:p>
        </p:txBody>
      </p:sp>
      <p:grpSp>
        <p:nvGrpSpPr>
          <p:cNvPr id="7" name="Group 6"/>
          <p:cNvGrpSpPr>
            <a:grpSpLocks noChangeAspect="1"/>
          </p:cNvGrpSpPr>
          <p:nvPr/>
        </p:nvGrpSpPr>
        <p:grpSpPr>
          <a:xfrm>
            <a:off x="11401725" y="6229681"/>
            <a:ext cx="457200" cy="457200"/>
            <a:chOff x="11361456" y="6195813"/>
            <a:chExt cx="548640" cy="548640"/>
          </a:xfrm>
        </p:grpSpPr>
        <p:sp>
          <p:nvSpPr>
            <p:cNvPr id="8" name="Oval 7"/>
            <p:cNvSpPr/>
            <p:nvPr/>
          </p:nvSpPr>
          <p:spPr>
            <a:xfrm>
              <a:off x="11361456" y="6195813"/>
              <a:ext cx="548640" cy="548640"/>
            </a:xfrm>
            <a:prstGeom prst="ellipse">
              <a:avLst/>
            </a:prstGeom>
            <a:blipFill dpi="0" rotWithShape="1">
              <a:blip r:embed="rId13">
                <a:duotone>
                  <a:schemeClr val="accent2">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sp>
      </p:grpSp>
      <p:sp>
        <p:nvSpPr>
          <p:cNvPr id="6" name="Slide Number Placeholder 5"/>
          <p:cNvSpPr>
            <a:spLocks noGrp="1"/>
          </p:cNvSpPr>
          <p:nvPr>
            <p:ph type="sldNum" sz="quarter" idx="4"/>
          </p:nvPr>
        </p:nvSpPr>
        <p:spPr>
          <a:xfrm>
            <a:off x="11311128" y="6272784"/>
            <a:ext cx="640080" cy="365125"/>
          </a:xfrm>
          <a:prstGeom prst="rect">
            <a:avLst/>
          </a:prstGeom>
        </p:spPr>
        <p:txBody>
          <a:bodyPr vert="horz" lIns="91440" tIns="45720" rIns="91440" bIns="45720" rtlCol="0" anchor="ctr"/>
          <a:lstStyle>
            <a:lvl1pPr algn="ctr">
              <a:defRPr sz="1400" b="1">
                <a:solidFill>
                  <a:srgbClr val="FFFFFF"/>
                </a:solidFill>
                <a:latin typeface="+mj-lt"/>
              </a:defRPr>
            </a:lvl1pPr>
          </a:lstStyle>
          <a:p>
            <a:fld id="{E15AF927-3730-452D-AA03-3726723E23B6}" type="slidenum">
              <a:rPr lang="zh-CN" altLang="en-US" smtClean="0"/>
              <a:t>‹#›</a:t>
            </a:fld>
            <a:endParaRPr lang="zh-CN" altLang="en-US"/>
          </a:p>
        </p:txBody>
      </p:sp>
    </p:spTree>
    <p:extLst>
      <p:ext uri="{BB962C8B-B14F-4D97-AF65-F5344CB8AC3E}">
        <p14:creationId xmlns:p14="http://schemas.microsoft.com/office/powerpoint/2010/main" val="126562425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800" b="1" kern="1200" cap="none"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2"/>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1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3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0.png"/><Relationship Id="rId1" Type="http://schemas.openxmlformats.org/officeDocument/2006/relationships/slideLayout" Target="../slideLayouts/slideLayout2.xml"/><Relationship Id="rId4" Type="http://schemas.openxmlformats.org/officeDocument/2006/relationships/image" Target="../media/image43.png"/></Relationships>
</file>

<file path=ppt/slides/_rels/slide18.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arxiv.org/abs/2204.12239" TargetMode="External"/><Relationship Id="rId2" Type="http://schemas.openxmlformats.org/officeDocument/2006/relationships/hyperlink" Target="https://arxiv.org/abs/2205.08246"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2.xml"/><Relationship Id="rId4" Type="http://schemas.openxmlformats.org/officeDocument/2006/relationships/hyperlink" Target="https://arxiv.org/abs/2205.08246"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51.png"/><Relationship Id="rId1" Type="http://schemas.openxmlformats.org/officeDocument/2006/relationships/slideLayout" Target="../slideLayouts/slideLayout2.xml"/><Relationship Id="rId5" Type="http://schemas.openxmlformats.org/officeDocument/2006/relationships/image" Target="../media/image53.png"/><Relationship Id="rId4" Type="http://schemas.openxmlformats.org/officeDocument/2006/relationships/image" Target="../media/image52.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3" Type="http://schemas.openxmlformats.org/officeDocument/2006/relationships/image" Target="../media/image37.png"/><Relationship Id="rId18" Type="http://schemas.openxmlformats.org/officeDocument/2006/relationships/image" Target="../media/image12.png"/><Relationship Id="rId3" Type="http://schemas.openxmlformats.org/officeDocument/2006/relationships/image" Target="../media/image6.png"/><Relationship Id="rId7" Type="http://schemas.openxmlformats.org/officeDocument/2006/relationships/image" Target="../media/image8.png"/><Relationship Id="rId12" Type="http://schemas.openxmlformats.org/officeDocument/2006/relationships/image" Target="../media/image36.png"/><Relationship Id="rId17" Type="http://schemas.openxmlformats.org/officeDocument/2006/relationships/image" Target="../media/image11.png"/><Relationship Id="rId2" Type="http://schemas.openxmlformats.org/officeDocument/2006/relationships/notesSlide" Target="../notesSlides/notesSlide1.xml"/><Relationship Id="rId16"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image" Target="../media/image35.png"/><Relationship Id="rId5" Type="http://schemas.openxmlformats.org/officeDocument/2006/relationships/image" Target="../media/image29.png"/><Relationship Id="rId15" Type="http://schemas.openxmlformats.org/officeDocument/2006/relationships/image" Target="../media/image9.png"/><Relationship Id="rId10" Type="http://schemas.openxmlformats.org/officeDocument/2006/relationships/image" Target="../media/image34.png"/><Relationship Id="rId14" Type="http://schemas.openxmlformats.org/officeDocument/2006/relationships/image" Target="../media/image38.png"/></Relationships>
</file>

<file path=ppt/slides/_rels/slide5.xml.rels><?xml version="1.0" encoding="UTF-8" standalone="yes"?>
<Relationships xmlns="http://schemas.openxmlformats.org/package/2006/relationships"><Relationship Id="rId13" Type="http://schemas.openxmlformats.org/officeDocument/2006/relationships/image" Target="../media/image37.png"/><Relationship Id="rId18" Type="http://schemas.openxmlformats.org/officeDocument/2006/relationships/image" Target="../media/image19.png"/><Relationship Id="rId3" Type="http://schemas.openxmlformats.org/officeDocument/2006/relationships/image" Target="../media/image13.png"/><Relationship Id="rId7" Type="http://schemas.openxmlformats.org/officeDocument/2006/relationships/image" Target="../media/image15.png"/><Relationship Id="rId12" Type="http://schemas.openxmlformats.org/officeDocument/2006/relationships/image" Target="../media/image36.png"/><Relationship Id="rId17" Type="http://schemas.openxmlformats.org/officeDocument/2006/relationships/image" Target="../media/image18.png"/><Relationship Id="rId2" Type="http://schemas.openxmlformats.org/officeDocument/2006/relationships/notesSlide" Target="../notesSlides/notesSlide2.xml"/><Relationship Id="rId16" Type="http://schemas.openxmlformats.org/officeDocument/2006/relationships/image" Target="../media/image17.png"/><Relationship Id="rId1" Type="http://schemas.openxmlformats.org/officeDocument/2006/relationships/slideLayout" Target="../slideLayouts/slideLayout2.xml"/><Relationship Id="rId6" Type="http://schemas.openxmlformats.org/officeDocument/2006/relationships/image" Target="../media/image14.png"/><Relationship Id="rId11" Type="http://schemas.openxmlformats.org/officeDocument/2006/relationships/image" Target="../media/image35.png"/><Relationship Id="rId5" Type="http://schemas.openxmlformats.org/officeDocument/2006/relationships/image" Target="../media/image29.png"/><Relationship Id="rId15" Type="http://schemas.openxmlformats.org/officeDocument/2006/relationships/image" Target="../media/image16.png"/><Relationship Id="rId10" Type="http://schemas.openxmlformats.org/officeDocument/2006/relationships/image" Target="../media/image34.png"/><Relationship Id="rId19" Type="http://schemas.openxmlformats.org/officeDocument/2006/relationships/image" Target="../media/image20.png"/><Relationship Id="rId14" Type="http://schemas.openxmlformats.org/officeDocument/2006/relationships/image" Target="../media/image38.png"/></Relationships>
</file>

<file path=ppt/slides/_rels/slide6.xml.rels><?xml version="1.0" encoding="UTF-8" standalone="yes"?>
<Relationships xmlns="http://schemas.openxmlformats.org/package/2006/relationships"><Relationship Id="rId13" Type="http://schemas.openxmlformats.org/officeDocument/2006/relationships/image" Target="../media/image37.png"/><Relationship Id="rId18" Type="http://schemas.openxmlformats.org/officeDocument/2006/relationships/image" Target="../media/image22.png"/><Relationship Id="rId7" Type="http://schemas.openxmlformats.org/officeDocument/2006/relationships/image" Target="../media/image8.png"/><Relationship Id="rId12" Type="http://schemas.openxmlformats.org/officeDocument/2006/relationships/image" Target="../media/image36.png"/><Relationship Id="rId17" Type="http://schemas.openxmlformats.org/officeDocument/2006/relationships/image" Target="../media/image21.png"/><Relationship Id="rId2" Type="http://schemas.openxmlformats.org/officeDocument/2006/relationships/notesSlide" Target="../notesSlides/notesSlide3.xml"/><Relationship Id="rId16"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image" Target="../media/image35.png"/><Relationship Id="rId5" Type="http://schemas.openxmlformats.org/officeDocument/2006/relationships/image" Target="../media/image29.png"/><Relationship Id="rId15" Type="http://schemas.openxmlformats.org/officeDocument/2006/relationships/image" Target="../media/image9.png"/><Relationship Id="rId10" Type="http://schemas.openxmlformats.org/officeDocument/2006/relationships/image" Target="../media/image34.png"/><Relationship Id="rId14" Type="http://schemas.openxmlformats.org/officeDocument/2006/relationships/image" Target="../media/image3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 Id="rId4" Type="http://schemas.openxmlformats.org/officeDocument/2006/relationships/image" Target="../media/image2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0F112C3-DC81-5C75-1397-DA3C793D3A38}"/>
              </a:ext>
            </a:extLst>
          </p:cNvPr>
          <p:cNvSpPr>
            <a:spLocks noGrp="1"/>
          </p:cNvSpPr>
          <p:nvPr>
            <p:ph type="ctrTitle"/>
          </p:nvPr>
        </p:nvSpPr>
        <p:spPr>
          <a:xfrm>
            <a:off x="904568" y="1481384"/>
            <a:ext cx="10217584" cy="3035808"/>
          </a:xfrm>
        </p:spPr>
        <p:txBody>
          <a:bodyPr/>
          <a:lstStyle/>
          <a:p>
            <a:pPr algn="r"/>
            <a:r>
              <a:rPr lang="en-US" altLang="zh-CN" sz="4800" dirty="0">
                <a:latin typeface="Calisto MT" panose="02040603050505030304" pitchFamily="18" charset="0"/>
              </a:rPr>
              <a:t>Brief introduction on Penrose inequality and its recent progresses</a:t>
            </a:r>
            <a:endParaRPr lang="zh-CN" altLang="en-US" sz="4800" dirty="0">
              <a:latin typeface="Calisto MT" panose="02040603050505030304" pitchFamily="18" charset="0"/>
            </a:endParaRPr>
          </a:p>
        </p:txBody>
      </p:sp>
      <p:sp>
        <p:nvSpPr>
          <p:cNvPr id="3" name="副标题 2">
            <a:extLst>
              <a:ext uri="{FF2B5EF4-FFF2-40B4-BE49-F238E27FC236}">
                <a16:creationId xmlns:a16="http://schemas.microsoft.com/office/drawing/2014/main" id="{DF6EE053-9A93-31FE-441D-F3748B171B3E}"/>
              </a:ext>
            </a:extLst>
          </p:cNvPr>
          <p:cNvSpPr>
            <a:spLocks noGrp="1"/>
          </p:cNvSpPr>
          <p:nvPr>
            <p:ph type="subTitle" idx="1"/>
          </p:nvPr>
        </p:nvSpPr>
        <p:spPr>
          <a:xfrm>
            <a:off x="4167009" y="4625095"/>
            <a:ext cx="3030204" cy="1198656"/>
          </a:xfrm>
        </p:spPr>
        <p:txBody>
          <a:bodyPr/>
          <a:lstStyle/>
          <a:p>
            <a:pPr algn="ctr"/>
            <a:r>
              <a:rPr lang="en-US" altLang="zh-CN" dirty="0"/>
              <a:t>Run-Qiu Yang</a:t>
            </a:r>
          </a:p>
          <a:p>
            <a:pPr algn="ctr"/>
            <a:r>
              <a:rPr lang="en-US" altLang="zh-CN" dirty="0"/>
              <a:t>2022-09-15@ITP</a:t>
            </a:r>
            <a:endParaRPr lang="zh-CN" altLang="en-US" dirty="0"/>
          </a:p>
        </p:txBody>
      </p:sp>
    </p:spTree>
    <p:extLst>
      <p:ext uri="{BB962C8B-B14F-4D97-AF65-F5344CB8AC3E}">
        <p14:creationId xmlns:p14="http://schemas.microsoft.com/office/powerpoint/2010/main" val="37824822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6D060295-229C-EF10-9436-A862A9714E1B}"/>
              </a:ext>
            </a:extLst>
          </p:cNvPr>
          <p:cNvSpPr>
            <a:spLocks noGrp="1"/>
          </p:cNvSpPr>
          <p:nvPr>
            <p:ph idx="1"/>
          </p:nvPr>
        </p:nvSpPr>
        <p:spPr>
          <a:xfrm>
            <a:off x="226143" y="1032388"/>
            <a:ext cx="8780205" cy="1528916"/>
          </a:xfrm>
        </p:spPr>
        <p:txBody>
          <a:bodyPr>
            <a:normAutofit/>
          </a:bodyPr>
          <a:lstStyle/>
          <a:p>
            <a:pPr marL="0" indent="0">
              <a:buNone/>
            </a:pPr>
            <a:r>
              <a:rPr lang="en-US" altLang="zh-CN" dirty="0"/>
              <a:t>There are a few of properties for time symmetric initial data set:</a:t>
            </a:r>
          </a:p>
          <a:p>
            <a:pPr marL="0" indent="0">
              <a:buNone/>
            </a:pPr>
            <a:endParaRPr lang="en-US" altLang="zh-CN" dirty="0"/>
          </a:p>
          <a:p>
            <a:r>
              <a:rPr lang="en-US" altLang="zh-CN" dirty="0"/>
              <a:t>The ADM momentum is zero, so the ADM energy is same as the ADM mass;</a:t>
            </a:r>
          </a:p>
        </p:txBody>
      </p:sp>
      <p:sp>
        <p:nvSpPr>
          <p:cNvPr id="4" name="文本框 3">
            <a:extLst>
              <a:ext uri="{FF2B5EF4-FFF2-40B4-BE49-F238E27FC236}">
                <a16:creationId xmlns:a16="http://schemas.microsoft.com/office/drawing/2014/main" id="{A3D5C42B-3201-1AAF-43BA-72492BDEB30D}"/>
              </a:ext>
            </a:extLst>
          </p:cNvPr>
          <p:cNvSpPr txBox="1"/>
          <p:nvPr/>
        </p:nvSpPr>
        <p:spPr>
          <a:xfrm>
            <a:off x="513569" y="232633"/>
            <a:ext cx="4835180" cy="584775"/>
          </a:xfrm>
          <a:prstGeom prst="rect">
            <a:avLst/>
          </a:prstGeom>
          <a:noFill/>
        </p:spPr>
        <p:txBody>
          <a:bodyPr wrap="square" rtlCol="0">
            <a:spAutoFit/>
          </a:bodyPr>
          <a:lstStyle/>
          <a:p>
            <a:r>
              <a:rPr lang="en-US" altLang="zh-CN" sz="3200" dirty="0"/>
              <a:t>Proofs in special cases</a:t>
            </a:r>
          </a:p>
        </p:txBody>
      </p:sp>
      <p:sp>
        <p:nvSpPr>
          <p:cNvPr id="7" name="内容占位符 2">
            <a:extLst>
              <a:ext uri="{FF2B5EF4-FFF2-40B4-BE49-F238E27FC236}">
                <a16:creationId xmlns:a16="http://schemas.microsoft.com/office/drawing/2014/main" id="{C59440ED-D237-28E7-DCE5-4CF663EDCACF}"/>
              </a:ext>
            </a:extLst>
          </p:cNvPr>
          <p:cNvSpPr txBox="1">
            <a:spLocks/>
          </p:cNvSpPr>
          <p:nvPr/>
        </p:nvSpPr>
        <p:spPr>
          <a:xfrm>
            <a:off x="226142" y="3867419"/>
            <a:ext cx="11218605" cy="2647335"/>
          </a:xfrm>
          <a:prstGeom prst="rect">
            <a:avLst/>
          </a:prstGeom>
        </p:spPr>
        <p:txBody>
          <a:bodyPr vert="horz" lIns="91440" tIns="45720" rIns="91440" bIns="45720" rtlCol="0">
            <a:normAutofit/>
          </a:bodyPr>
          <a:lstStyle>
            <a:lvl1pPr marL="182880" indent="-182880" algn="l" defTabSz="914400" rtl="0" eaLnBrk="1" latinLnBrk="0" hangingPunct="1">
              <a:lnSpc>
                <a:spcPct val="90000"/>
              </a:lnSpc>
              <a:spcBef>
                <a:spcPts val="1200"/>
              </a:spcBef>
              <a:buClr>
                <a:schemeClr val="accent2"/>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9pPr>
          </a:lstStyle>
          <a:p>
            <a:r>
              <a:rPr lang="en-US" altLang="zh-CN" dirty="0"/>
              <a:t>The momentum constraint is trivial and Hamiltonian constraint reduces into</a:t>
            </a:r>
          </a:p>
          <a:p>
            <a:pPr marL="0" indent="0">
              <a:buNone/>
            </a:pPr>
            <a:endParaRPr lang="en-US" altLang="zh-CN" dirty="0"/>
          </a:p>
          <a:p>
            <a:r>
              <a:rPr lang="en-US" altLang="zh-CN" dirty="0"/>
              <a:t>The DEC and WEC are same in this case;</a:t>
            </a:r>
          </a:p>
          <a:p>
            <a:endParaRPr lang="en-US" altLang="zh-CN" dirty="0"/>
          </a:p>
          <a:p>
            <a:r>
              <a:rPr lang="en-US" altLang="zh-CN" dirty="0"/>
              <a:t>The apparent horizon becomes a minimal surface of initial data set with zero mean curvature.</a:t>
            </a:r>
            <a:endParaRPr lang="zh-CN" altLang="en-US" dirty="0"/>
          </a:p>
        </p:txBody>
      </p:sp>
      <mc:AlternateContent xmlns:mc="http://schemas.openxmlformats.org/markup-compatibility/2006" xmlns:a14="http://schemas.microsoft.com/office/drawing/2010/main">
        <mc:Choice Requires="a14">
          <p:sp>
            <p:nvSpPr>
              <p:cNvPr id="8" name="文本框 7">
                <a:extLst>
                  <a:ext uri="{FF2B5EF4-FFF2-40B4-BE49-F238E27FC236}">
                    <a16:creationId xmlns:a16="http://schemas.microsoft.com/office/drawing/2014/main" id="{02CFB4C2-1CDB-D4EB-88C0-CA3375EFCFAB}"/>
                  </a:ext>
                </a:extLst>
              </p:cNvPr>
              <p:cNvSpPr txBox="1"/>
              <p:nvPr/>
            </p:nvSpPr>
            <p:spPr>
              <a:xfrm>
                <a:off x="2679290" y="2717291"/>
                <a:ext cx="4060150" cy="64928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US" altLang="zh-CN" sz="2000" b="0" i="1" smtClean="0">
                              <a:latin typeface="Cambria Math" panose="02040503050406030204" pitchFamily="18" charset="0"/>
                            </a:rPr>
                          </m:ctrlPr>
                        </m:sSupPr>
                        <m:e>
                          <m:r>
                            <a:rPr lang="en-US" altLang="zh-CN" sz="2000" b="0" i="1" smtClean="0">
                              <a:latin typeface="Cambria Math" panose="02040503050406030204" pitchFamily="18" charset="0"/>
                            </a:rPr>
                            <m:t>𝑃</m:t>
                          </m:r>
                        </m:e>
                        <m:sup>
                          <m:r>
                            <a:rPr lang="en-US" altLang="zh-CN" sz="2000" b="0" i="1" smtClean="0">
                              <a:latin typeface="Cambria Math" panose="02040503050406030204" pitchFamily="18" charset="0"/>
                            </a:rPr>
                            <m:t>𝑎</m:t>
                          </m:r>
                        </m:sup>
                      </m:sSup>
                      <m:r>
                        <a:rPr lang="en-US" altLang="zh-CN" sz="2000" b="0" i="1" smtClean="0">
                          <a:latin typeface="Cambria Math" panose="02040503050406030204" pitchFamily="18" charset="0"/>
                        </a:rPr>
                        <m:t>=</m:t>
                      </m:r>
                      <m:f>
                        <m:fPr>
                          <m:ctrlPr>
                            <a:rPr lang="en-US" altLang="zh-CN" sz="2000" b="0" i="1" smtClean="0">
                              <a:latin typeface="Cambria Math" panose="02040503050406030204" pitchFamily="18" charset="0"/>
                            </a:rPr>
                          </m:ctrlPr>
                        </m:fPr>
                        <m:num>
                          <m:r>
                            <a:rPr lang="en-US" altLang="zh-CN" sz="2000" b="0" i="1" smtClean="0">
                              <a:latin typeface="Cambria Math" panose="02040503050406030204" pitchFamily="18" charset="0"/>
                            </a:rPr>
                            <m:t>1</m:t>
                          </m:r>
                        </m:num>
                        <m:den>
                          <m:r>
                            <a:rPr lang="en-US" altLang="zh-CN" sz="2000" b="0" i="1" smtClean="0">
                              <a:latin typeface="Cambria Math" panose="02040503050406030204" pitchFamily="18" charset="0"/>
                            </a:rPr>
                            <m:t>8</m:t>
                          </m:r>
                          <m:r>
                            <a:rPr lang="en-US" altLang="zh-CN" sz="2000" b="0" i="1" smtClean="0">
                              <a:latin typeface="Cambria Math" panose="02040503050406030204" pitchFamily="18" charset="0"/>
                            </a:rPr>
                            <m:t>𝜋</m:t>
                          </m:r>
                        </m:den>
                      </m:f>
                      <m:nary>
                        <m:naryPr>
                          <m:supHide m:val="on"/>
                          <m:ctrlPr>
                            <a:rPr lang="en-US" altLang="zh-CN" sz="2000" b="0" i="1" smtClean="0">
                              <a:latin typeface="Cambria Math" panose="02040503050406030204" pitchFamily="18" charset="0"/>
                            </a:rPr>
                          </m:ctrlPr>
                        </m:naryPr>
                        <m:sub>
                          <m:r>
                            <a:rPr lang="en-US" altLang="zh-CN" sz="2000" b="0" i="1" smtClean="0">
                              <a:latin typeface="Cambria Math" panose="02040503050406030204" pitchFamily="18" charset="0"/>
                            </a:rPr>
                            <m:t>𝑆</m:t>
                          </m:r>
                          <m:r>
                            <a:rPr lang="en-US" altLang="zh-CN" sz="2000" b="0" i="1" smtClean="0">
                              <a:latin typeface="Cambria Math" panose="02040503050406030204" pitchFamily="18" charset="0"/>
                            </a:rPr>
                            <m:t>→∞</m:t>
                          </m:r>
                        </m:sub>
                        <m:sup/>
                        <m:e>
                          <m:d>
                            <m:dPr>
                              <m:ctrlPr>
                                <a:rPr lang="en-US" altLang="zh-CN" sz="2000" b="0" i="1" smtClean="0">
                                  <a:latin typeface="Cambria Math" panose="02040503050406030204" pitchFamily="18" charset="0"/>
                                </a:rPr>
                              </m:ctrlPr>
                            </m:dPr>
                            <m:e>
                              <m:sSub>
                                <m:sSubPr>
                                  <m:ctrlPr>
                                    <a:rPr lang="en-US" altLang="zh-CN" sz="2000" b="0" i="1" smtClean="0">
                                      <a:latin typeface="Cambria Math" panose="02040503050406030204" pitchFamily="18" charset="0"/>
                                    </a:rPr>
                                  </m:ctrlPr>
                                </m:sSubPr>
                                <m:e>
                                  <m:r>
                                    <a:rPr lang="en-US" altLang="zh-CN" sz="2000" b="0" i="1" smtClean="0">
                                      <a:latin typeface="Cambria Math" panose="02040503050406030204" pitchFamily="18" charset="0"/>
                                    </a:rPr>
                                    <m:t>𝐾</m:t>
                                  </m:r>
                                </m:e>
                                <m:sub>
                                  <m:r>
                                    <a:rPr lang="en-US" altLang="zh-CN" sz="2000" b="0" i="1" smtClean="0">
                                      <a:latin typeface="Cambria Math" panose="02040503050406030204" pitchFamily="18" charset="0"/>
                                    </a:rPr>
                                    <m:t>𝑎𝑏</m:t>
                                  </m:r>
                                </m:sub>
                              </m:sSub>
                              <m:r>
                                <a:rPr lang="en-US" altLang="zh-CN" sz="2000" b="0" i="1" smtClean="0">
                                  <a:latin typeface="Cambria Math" panose="02040503050406030204" pitchFamily="18" charset="0"/>
                                </a:rPr>
                                <m:t>−</m:t>
                              </m:r>
                              <m:sSub>
                                <m:sSubPr>
                                  <m:ctrlPr>
                                    <a:rPr lang="en-US" altLang="zh-CN" sz="2000" b="0" i="1" smtClean="0">
                                      <a:latin typeface="Cambria Math" panose="02040503050406030204" pitchFamily="18" charset="0"/>
                                    </a:rPr>
                                  </m:ctrlPr>
                                </m:sSubPr>
                                <m:e>
                                  <m:r>
                                    <a:rPr lang="en-US" altLang="zh-CN" sz="2000" b="0" i="1" smtClean="0">
                                      <a:latin typeface="Cambria Math" panose="02040503050406030204" pitchFamily="18" charset="0"/>
                                    </a:rPr>
                                    <m:t>h</m:t>
                                  </m:r>
                                </m:e>
                                <m:sub>
                                  <m:r>
                                    <a:rPr lang="en-US" altLang="zh-CN" sz="2000" b="0" i="1" smtClean="0">
                                      <a:latin typeface="Cambria Math" panose="02040503050406030204" pitchFamily="18" charset="0"/>
                                    </a:rPr>
                                    <m:t>𝑎𝑏</m:t>
                                  </m:r>
                                </m:sub>
                              </m:sSub>
                              <m:r>
                                <a:rPr lang="en-US" altLang="zh-CN" sz="2000" b="0" i="1" smtClean="0">
                                  <a:latin typeface="Cambria Math" panose="02040503050406030204" pitchFamily="18" charset="0"/>
                                </a:rPr>
                                <m:t>𝐾</m:t>
                              </m:r>
                            </m:e>
                          </m:d>
                        </m:e>
                      </m:nary>
                      <m:r>
                        <a:rPr lang="en-US" altLang="zh-CN" sz="2000" b="0" i="1" smtClean="0">
                          <a:latin typeface="Cambria Math" panose="02040503050406030204" pitchFamily="18" charset="0"/>
                        </a:rPr>
                        <m:t>𝑑</m:t>
                      </m:r>
                      <m:sSup>
                        <m:sSupPr>
                          <m:ctrlPr>
                            <a:rPr lang="en-US" altLang="zh-CN" sz="2000" b="0" i="1" smtClean="0">
                              <a:latin typeface="Cambria Math" panose="02040503050406030204" pitchFamily="18" charset="0"/>
                            </a:rPr>
                          </m:ctrlPr>
                        </m:sSupPr>
                        <m:e>
                          <m:r>
                            <a:rPr lang="en-US" altLang="zh-CN" sz="2000" b="0" i="1" smtClean="0">
                              <a:latin typeface="Cambria Math" panose="02040503050406030204" pitchFamily="18" charset="0"/>
                            </a:rPr>
                            <m:t>𝑆</m:t>
                          </m:r>
                        </m:e>
                        <m:sup>
                          <m:r>
                            <a:rPr lang="en-US" altLang="zh-CN" sz="2000" b="0" i="1" smtClean="0">
                              <a:latin typeface="Cambria Math" panose="02040503050406030204" pitchFamily="18" charset="0"/>
                            </a:rPr>
                            <m:t>𝑏</m:t>
                          </m:r>
                        </m:sup>
                      </m:sSup>
                      <m:r>
                        <a:rPr lang="en-US" altLang="zh-CN" sz="2000" b="0" i="1" smtClean="0">
                          <a:latin typeface="Cambria Math" panose="02040503050406030204" pitchFamily="18" charset="0"/>
                        </a:rPr>
                        <m:t>=0</m:t>
                      </m:r>
                    </m:oMath>
                  </m:oMathPara>
                </a14:m>
                <a:endParaRPr lang="zh-CN" altLang="en-US" sz="2000" dirty="0"/>
              </a:p>
            </p:txBody>
          </p:sp>
        </mc:Choice>
        <mc:Fallback xmlns="">
          <p:sp>
            <p:nvSpPr>
              <p:cNvPr id="8" name="文本框 7">
                <a:extLst>
                  <a:ext uri="{FF2B5EF4-FFF2-40B4-BE49-F238E27FC236}">
                    <a16:creationId xmlns:a16="http://schemas.microsoft.com/office/drawing/2014/main" id="{02CFB4C2-1CDB-D4EB-88C0-CA3375EFCFAB}"/>
                  </a:ext>
                </a:extLst>
              </p:cNvPr>
              <p:cNvSpPr txBox="1">
                <a:spLocks noRot="1" noChangeAspect="1" noMove="1" noResize="1" noEditPoints="1" noAdjustHandles="1" noChangeArrowheads="1" noChangeShapeType="1" noTextEdit="1"/>
              </p:cNvSpPr>
              <p:nvPr/>
            </p:nvSpPr>
            <p:spPr>
              <a:xfrm>
                <a:off x="2679290" y="2717291"/>
                <a:ext cx="4060150" cy="649280"/>
              </a:xfrm>
              <a:prstGeom prst="rect">
                <a:avLst/>
              </a:prstGeom>
              <a:blipFill>
                <a:blip r:embed="rId2"/>
                <a:stretch>
                  <a:fillRect/>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3" name="文本框 12">
                <a:extLst>
                  <a:ext uri="{FF2B5EF4-FFF2-40B4-BE49-F238E27FC236}">
                    <a16:creationId xmlns:a16="http://schemas.microsoft.com/office/drawing/2014/main" id="{CDF7B523-3BE9-159B-37AF-9D57DC5942FF}"/>
                  </a:ext>
                </a:extLst>
              </p:cNvPr>
              <p:cNvSpPr txBox="1"/>
              <p:nvPr/>
            </p:nvSpPr>
            <p:spPr>
              <a:xfrm>
                <a:off x="4001729" y="4364909"/>
                <a:ext cx="1172629" cy="307777"/>
              </a:xfrm>
              <a:prstGeom prst="rect">
                <a:avLst/>
              </a:prstGeom>
              <a:noFill/>
            </p:spPr>
            <p:txBody>
              <a:bodyPr wrap="none" lIns="0" tIns="0" rIns="0" bIns="0" rtlCol="0">
                <a:spAutoFit/>
              </a:bodyPr>
              <a:lstStyle/>
              <a:p>
                <a14:m>
                  <m:oMath xmlns:m="http://schemas.openxmlformats.org/officeDocument/2006/math">
                    <m:r>
                      <a:rPr lang="en-US" altLang="zh-CN" sz="2000" b="0" i="1" smtClean="0">
                        <a:latin typeface="Cambria Math" panose="02040503050406030204" pitchFamily="18" charset="0"/>
                      </a:rPr>
                      <m:t>𝑅</m:t>
                    </m:r>
                    <m:r>
                      <a:rPr lang="en-US" altLang="zh-CN" sz="2000" b="0" i="1" smtClean="0">
                        <a:latin typeface="Cambria Math" panose="02040503050406030204" pitchFamily="18" charset="0"/>
                      </a:rPr>
                      <m:t>=16</m:t>
                    </m:r>
                    <m:r>
                      <a:rPr lang="en-US" altLang="zh-CN" sz="2000" b="0" i="1" smtClean="0">
                        <a:latin typeface="Cambria Math" panose="02040503050406030204" pitchFamily="18" charset="0"/>
                      </a:rPr>
                      <m:t>𝜋𝜌</m:t>
                    </m:r>
                  </m:oMath>
                </a14:m>
                <a:r>
                  <a:rPr lang="en-US" altLang="zh-CN" sz="2000" dirty="0"/>
                  <a:t>.</a:t>
                </a:r>
                <a:endParaRPr lang="zh-CN" altLang="en-US" sz="2000" dirty="0"/>
              </a:p>
            </p:txBody>
          </p:sp>
        </mc:Choice>
        <mc:Fallback xmlns="">
          <p:sp>
            <p:nvSpPr>
              <p:cNvPr id="13" name="文本框 12">
                <a:extLst>
                  <a:ext uri="{FF2B5EF4-FFF2-40B4-BE49-F238E27FC236}">
                    <a16:creationId xmlns:a16="http://schemas.microsoft.com/office/drawing/2014/main" id="{CDF7B523-3BE9-159B-37AF-9D57DC5942FF}"/>
                  </a:ext>
                </a:extLst>
              </p:cNvPr>
              <p:cNvSpPr txBox="1">
                <a:spLocks noRot="1" noChangeAspect="1" noMove="1" noResize="1" noEditPoints="1" noAdjustHandles="1" noChangeArrowheads="1" noChangeShapeType="1" noTextEdit="1"/>
              </p:cNvSpPr>
              <p:nvPr/>
            </p:nvSpPr>
            <p:spPr>
              <a:xfrm>
                <a:off x="4001729" y="4364909"/>
                <a:ext cx="1172629" cy="307777"/>
              </a:xfrm>
              <a:prstGeom prst="rect">
                <a:avLst/>
              </a:prstGeom>
              <a:blipFill>
                <a:blip r:embed="rId3"/>
                <a:stretch>
                  <a:fillRect l="-7254" t="-25490" r="-11917" b="-49020"/>
                </a:stretch>
              </a:blipFill>
            </p:spPr>
            <p:txBody>
              <a:bodyPr/>
              <a:lstStyle/>
              <a:p>
                <a:r>
                  <a:rPr lang="zh-CN" altLang="en-US">
                    <a:noFill/>
                  </a:rPr>
                  <a:t> </a:t>
                </a:r>
              </a:p>
            </p:txBody>
          </p:sp>
        </mc:Fallback>
      </mc:AlternateContent>
      <p:grpSp>
        <p:nvGrpSpPr>
          <p:cNvPr id="16" name="组合 15">
            <a:extLst>
              <a:ext uri="{FF2B5EF4-FFF2-40B4-BE49-F238E27FC236}">
                <a16:creationId xmlns:a16="http://schemas.microsoft.com/office/drawing/2014/main" id="{1C78B1DA-5F13-8B02-0AE7-28EA51898A48}"/>
              </a:ext>
            </a:extLst>
          </p:cNvPr>
          <p:cNvGrpSpPr/>
          <p:nvPr/>
        </p:nvGrpSpPr>
        <p:grpSpPr>
          <a:xfrm>
            <a:off x="8849031" y="1796846"/>
            <a:ext cx="3116826" cy="1573162"/>
            <a:chOff x="7556090" y="2025445"/>
            <a:chExt cx="3116826" cy="1573162"/>
          </a:xfrm>
        </p:grpSpPr>
        <p:grpSp>
          <p:nvGrpSpPr>
            <p:cNvPr id="14" name="组合 13">
              <a:extLst>
                <a:ext uri="{FF2B5EF4-FFF2-40B4-BE49-F238E27FC236}">
                  <a16:creationId xmlns:a16="http://schemas.microsoft.com/office/drawing/2014/main" id="{89792BC6-25B0-2E51-19AB-61CE1E2B7344}"/>
                </a:ext>
              </a:extLst>
            </p:cNvPr>
            <p:cNvGrpSpPr/>
            <p:nvPr/>
          </p:nvGrpSpPr>
          <p:grpSpPr>
            <a:xfrm>
              <a:off x="7556090" y="2025445"/>
              <a:ext cx="3116826" cy="1573162"/>
              <a:chOff x="8327921" y="2294257"/>
              <a:chExt cx="3116826" cy="1573162"/>
            </a:xfrm>
          </p:grpSpPr>
          <p:grpSp>
            <p:nvGrpSpPr>
              <p:cNvPr id="9" name="组合 8">
                <a:extLst>
                  <a:ext uri="{FF2B5EF4-FFF2-40B4-BE49-F238E27FC236}">
                    <a16:creationId xmlns:a16="http://schemas.microsoft.com/office/drawing/2014/main" id="{DAC05103-B9A9-04B5-589E-86F99FBC8BF3}"/>
                  </a:ext>
                </a:extLst>
              </p:cNvPr>
              <p:cNvGrpSpPr/>
              <p:nvPr/>
            </p:nvGrpSpPr>
            <p:grpSpPr>
              <a:xfrm>
                <a:off x="8327921" y="2294257"/>
                <a:ext cx="3116826" cy="1573162"/>
                <a:chOff x="8475406" y="2904156"/>
                <a:chExt cx="3116826" cy="1573162"/>
              </a:xfrm>
            </p:grpSpPr>
            <p:sp>
              <p:nvSpPr>
                <p:cNvPr id="5" name="平行四边形 4">
                  <a:extLst>
                    <a:ext uri="{FF2B5EF4-FFF2-40B4-BE49-F238E27FC236}">
                      <a16:creationId xmlns:a16="http://schemas.microsoft.com/office/drawing/2014/main" id="{87EB9F2E-B316-A0DC-1871-27040372B446}"/>
                    </a:ext>
                  </a:extLst>
                </p:cNvPr>
                <p:cNvSpPr/>
                <p:nvPr/>
              </p:nvSpPr>
              <p:spPr>
                <a:xfrm>
                  <a:off x="8475406" y="2904156"/>
                  <a:ext cx="3116826" cy="1573162"/>
                </a:xfrm>
                <a:custGeom>
                  <a:avLst/>
                  <a:gdLst>
                    <a:gd name="connsiteX0" fmla="*/ 0 w 3116826"/>
                    <a:gd name="connsiteY0" fmla="*/ 1573162 h 1573162"/>
                    <a:gd name="connsiteX1" fmla="*/ 119298 w 3116826"/>
                    <a:gd name="connsiteY1" fmla="*/ 1095970 h 1573162"/>
                    <a:gd name="connsiteX2" fmla="*/ 258261 w 3116826"/>
                    <a:gd name="connsiteY2" fmla="*/ 540119 h 1573162"/>
                    <a:gd name="connsiteX3" fmla="*/ 393291 w 3116826"/>
                    <a:gd name="connsiteY3" fmla="*/ 0 h 1573162"/>
                    <a:gd name="connsiteX4" fmla="*/ 910763 w 3116826"/>
                    <a:gd name="connsiteY4" fmla="*/ 0 h 1573162"/>
                    <a:gd name="connsiteX5" fmla="*/ 1428234 w 3116826"/>
                    <a:gd name="connsiteY5" fmla="*/ 0 h 1573162"/>
                    <a:gd name="connsiteX6" fmla="*/ 1918471 w 3116826"/>
                    <a:gd name="connsiteY6" fmla="*/ 0 h 1573162"/>
                    <a:gd name="connsiteX7" fmla="*/ 2435942 w 3116826"/>
                    <a:gd name="connsiteY7" fmla="*/ 0 h 1573162"/>
                    <a:gd name="connsiteX8" fmla="*/ 3116826 w 3116826"/>
                    <a:gd name="connsiteY8" fmla="*/ 0 h 1573162"/>
                    <a:gd name="connsiteX9" fmla="*/ 2977864 w 3116826"/>
                    <a:gd name="connsiteY9" fmla="*/ 555851 h 1573162"/>
                    <a:gd name="connsiteX10" fmla="*/ 2846767 w 3116826"/>
                    <a:gd name="connsiteY10" fmla="*/ 1080238 h 1573162"/>
                    <a:gd name="connsiteX11" fmla="*/ 2723536 w 3116826"/>
                    <a:gd name="connsiteY11" fmla="*/ 1573162 h 1573162"/>
                    <a:gd name="connsiteX12" fmla="*/ 2124358 w 3116826"/>
                    <a:gd name="connsiteY12" fmla="*/ 1573162 h 1573162"/>
                    <a:gd name="connsiteX13" fmla="*/ 1552416 w 3116826"/>
                    <a:gd name="connsiteY13" fmla="*/ 1573162 h 1573162"/>
                    <a:gd name="connsiteX14" fmla="*/ 1062179 w 3116826"/>
                    <a:gd name="connsiteY14" fmla="*/ 1573162 h 1573162"/>
                    <a:gd name="connsiteX15" fmla="*/ 599178 w 3116826"/>
                    <a:gd name="connsiteY15" fmla="*/ 1573162 h 1573162"/>
                    <a:gd name="connsiteX16" fmla="*/ 0 w 3116826"/>
                    <a:gd name="connsiteY16" fmla="*/ 1573162 h 1573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116826" h="1573162" fill="none" extrusionOk="0">
                      <a:moveTo>
                        <a:pt x="0" y="1573162"/>
                      </a:moveTo>
                      <a:cubicBezTo>
                        <a:pt x="-377" y="1440741"/>
                        <a:pt x="96339" y="1219989"/>
                        <a:pt x="119298" y="1095970"/>
                      </a:cubicBezTo>
                      <a:cubicBezTo>
                        <a:pt x="142257" y="971951"/>
                        <a:pt x="197874" y="811603"/>
                        <a:pt x="258261" y="540119"/>
                      </a:cubicBezTo>
                      <a:cubicBezTo>
                        <a:pt x="318648" y="268635"/>
                        <a:pt x="405612" y="172419"/>
                        <a:pt x="393291" y="0"/>
                      </a:cubicBezTo>
                      <a:cubicBezTo>
                        <a:pt x="576015" y="-52054"/>
                        <a:pt x="766837" y="18626"/>
                        <a:pt x="910763" y="0"/>
                      </a:cubicBezTo>
                      <a:cubicBezTo>
                        <a:pt x="1054689" y="-18626"/>
                        <a:pt x="1225933" y="24707"/>
                        <a:pt x="1428234" y="0"/>
                      </a:cubicBezTo>
                      <a:cubicBezTo>
                        <a:pt x="1630535" y="-24707"/>
                        <a:pt x="1789984" y="1227"/>
                        <a:pt x="1918471" y="0"/>
                      </a:cubicBezTo>
                      <a:cubicBezTo>
                        <a:pt x="2046958" y="-1227"/>
                        <a:pt x="2272996" y="16054"/>
                        <a:pt x="2435942" y="0"/>
                      </a:cubicBezTo>
                      <a:cubicBezTo>
                        <a:pt x="2598888" y="-16054"/>
                        <a:pt x="2890556" y="63635"/>
                        <a:pt x="3116826" y="0"/>
                      </a:cubicBezTo>
                      <a:cubicBezTo>
                        <a:pt x="3106917" y="183033"/>
                        <a:pt x="2979082" y="346128"/>
                        <a:pt x="2977864" y="555851"/>
                      </a:cubicBezTo>
                      <a:cubicBezTo>
                        <a:pt x="2976646" y="765574"/>
                        <a:pt x="2831094" y="964435"/>
                        <a:pt x="2846767" y="1080238"/>
                      </a:cubicBezTo>
                      <a:cubicBezTo>
                        <a:pt x="2862440" y="1196041"/>
                        <a:pt x="2747473" y="1459621"/>
                        <a:pt x="2723536" y="1573162"/>
                      </a:cubicBezTo>
                      <a:cubicBezTo>
                        <a:pt x="2480012" y="1621266"/>
                        <a:pt x="2363645" y="1548799"/>
                        <a:pt x="2124358" y="1573162"/>
                      </a:cubicBezTo>
                      <a:cubicBezTo>
                        <a:pt x="1885071" y="1597525"/>
                        <a:pt x="1695547" y="1559805"/>
                        <a:pt x="1552416" y="1573162"/>
                      </a:cubicBezTo>
                      <a:cubicBezTo>
                        <a:pt x="1409285" y="1586519"/>
                        <a:pt x="1247481" y="1564651"/>
                        <a:pt x="1062179" y="1573162"/>
                      </a:cubicBezTo>
                      <a:cubicBezTo>
                        <a:pt x="876877" y="1581673"/>
                        <a:pt x="817111" y="1550981"/>
                        <a:pt x="599178" y="1573162"/>
                      </a:cubicBezTo>
                      <a:cubicBezTo>
                        <a:pt x="381245" y="1595343"/>
                        <a:pt x="292263" y="1542930"/>
                        <a:pt x="0" y="1573162"/>
                      </a:cubicBezTo>
                      <a:close/>
                    </a:path>
                    <a:path w="3116826" h="1573162" stroke="0" extrusionOk="0">
                      <a:moveTo>
                        <a:pt x="0" y="1573162"/>
                      </a:moveTo>
                      <a:cubicBezTo>
                        <a:pt x="18552" y="1339739"/>
                        <a:pt x="91203" y="1264714"/>
                        <a:pt x="127164" y="1064506"/>
                      </a:cubicBezTo>
                      <a:cubicBezTo>
                        <a:pt x="163126" y="864298"/>
                        <a:pt x="254689" y="734840"/>
                        <a:pt x="266127" y="508656"/>
                      </a:cubicBezTo>
                      <a:cubicBezTo>
                        <a:pt x="277565" y="282471"/>
                        <a:pt x="378718" y="191620"/>
                        <a:pt x="393291" y="0"/>
                      </a:cubicBezTo>
                      <a:cubicBezTo>
                        <a:pt x="589022" y="-31838"/>
                        <a:pt x="749492" y="60866"/>
                        <a:pt x="910763" y="0"/>
                      </a:cubicBezTo>
                      <a:cubicBezTo>
                        <a:pt x="1072034" y="-60866"/>
                        <a:pt x="1253713" y="57936"/>
                        <a:pt x="1482705" y="0"/>
                      </a:cubicBezTo>
                      <a:cubicBezTo>
                        <a:pt x="1711697" y="-57936"/>
                        <a:pt x="1942259" y="13618"/>
                        <a:pt x="2081883" y="0"/>
                      </a:cubicBezTo>
                      <a:cubicBezTo>
                        <a:pt x="2221507" y="-13618"/>
                        <a:pt x="2420514" y="21339"/>
                        <a:pt x="2599354" y="0"/>
                      </a:cubicBezTo>
                      <a:cubicBezTo>
                        <a:pt x="2778194" y="-21339"/>
                        <a:pt x="2926447" y="3595"/>
                        <a:pt x="3116826" y="0"/>
                      </a:cubicBezTo>
                      <a:cubicBezTo>
                        <a:pt x="3122995" y="247809"/>
                        <a:pt x="3001431" y="364357"/>
                        <a:pt x="2981796" y="540119"/>
                      </a:cubicBezTo>
                      <a:cubicBezTo>
                        <a:pt x="2962162" y="715881"/>
                        <a:pt x="2876569" y="899670"/>
                        <a:pt x="2846767" y="1080238"/>
                      </a:cubicBezTo>
                      <a:cubicBezTo>
                        <a:pt x="2816965" y="1260806"/>
                        <a:pt x="2749190" y="1442481"/>
                        <a:pt x="2723536" y="1573162"/>
                      </a:cubicBezTo>
                      <a:cubicBezTo>
                        <a:pt x="2562774" y="1578536"/>
                        <a:pt x="2454583" y="1514207"/>
                        <a:pt x="2206064" y="1573162"/>
                      </a:cubicBezTo>
                      <a:cubicBezTo>
                        <a:pt x="1957545" y="1632117"/>
                        <a:pt x="1733817" y="1567168"/>
                        <a:pt x="1606886" y="1573162"/>
                      </a:cubicBezTo>
                      <a:cubicBezTo>
                        <a:pt x="1479955" y="1579156"/>
                        <a:pt x="1127671" y="1505387"/>
                        <a:pt x="1007708" y="1573162"/>
                      </a:cubicBezTo>
                      <a:cubicBezTo>
                        <a:pt x="887745" y="1640937"/>
                        <a:pt x="456389" y="1519091"/>
                        <a:pt x="0" y="1573162"/>
                      </a:cubicBezTo>
                      <a:close/>
                    </a:path>
                  </a:pathLst>
                </a:custGeom>
                <a:solidFill>
                  <a:schemeClr val="bg1">
                    <a:lumMod val="95000"/>
                  </a:schemeClr>
                </a:solidFill>
                <a:ln>
                  <a:extLst>
                    <a:ext uri="{C807C97D-BFC1-408E-A445-0C87EB9F89A2}">
                      <ask:lineSketchStyleProps xmlns="" xmlns:ask="http://schemas.microsoft.com/office/drawing/2018/sketchyshapes" sd="1402300056">
                        <a:prstGeom prst="parallelogram">
                          <a:avLst/>
                        </a:prstGeom>
                        <ask:type>
                          <ask:lineSketchScribbl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a:extLst>
                    <a:ext uri="{FF2B5EF4-FFF2-40B4-BE49-F238E27FC236}">
                      <a16:creationId xmlns:a16="http://schemas.microsoft.com/office/drawing/2014/main" id="{2FE6796D-CC18-1BD8-D826-9F8F92963EF6}"/>
                    </a:ext>
                  </a:extLst>
                </p:cNvPr>
                <p:cNvSpPr/>
                <p:nvPr/>
              </p:nvSpPr>
              <p:spPr>
                <a:xfrm>
                  <a:off x="9006348" y="3136490"/>
                  <a:ext cx="1946787" cy="1071715"/>
                </a:xfrm>
                <a:prstGeom prst="ellipse">
                  <a:avLst/>
                </a:prstGeom>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mc:AlternateContent xmlns:mc="http://schemas.openxmlformats.org/markup-compatibility/2006" xmlns:a14="http://schemas.microsoft.com/office/drawing/2010/main">
            <mc:Choice Requires="a14">
              <p:sp>
                <p:nvSpPr>
                  <p:cNvPr id="12" name="文本框 11">
                    <a:extLst>
                      <a:ext uri="{FF2B5EF4-FFF2-40B4-BE49-F238E27FC236}">
                        <a16:creationId xmlns:a16="http://schemas.microsoft.com/office/drawing/2014/main" id="{2A929386-2B24-1214-3853-E4350D8BF036}"/>
                      </a:ext>
                    </a:extLst>
                  </p:cNvPr>
                  <p:cNvSpPr txBox="1"/>
                  <p:nvPr/>
                </p:nvSpPr>
                <p:spPr>
                  <a:xfrm>
                    <a:off x="10800588" y="2499285"/>
                    <a:ext cx="467179"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zh-CN" b="0" i="1" smtClean="0">
                              <a:latin typeface="Cambria Math" panose="02040503050406030204" pitchFamily="18" charset="0"/>
                            </a:rPr>
                            <m:t>𝑑</m:t>
                          </m:r>
                          <m:sSup>
                            <m:sSupPr>
                              <m:ctrlPr>
                                <a:rPr lang="en-US" altLang="zh-CN" b="0" i="1" smtClean="0">
                                  <a:latin typeface="Cambria Math" panose="02040503050406030204" pitchFamily="18" charset="0"/>
                                </a:rPr>
                              </m:ctrlPr>
                            </m:sSupPr>
                            <m:e>
                              <m:r>
                                <a:rPr lang="en-US" altLang="zh-CN" b="0" i="1" smtClean="0">
                                  <a:latin typeface="Cambria Math" panose="02040503050406030204" pitchFamily="18" charset="0"/>
                                </a:rPr>
                                <m:t>𝑆</m:t>
                              </m:r>
                            </m:e>
                            <m:sup>
                              <m:r>
                                <a:rPr lang="en-US" altLang="zh-CN" b="0" i="1" smtClean="0">
                                  <a:latin typeface="Cambria Math" panose="02040503050406030204" pitchFamily="18" charset="0"/>
                                </a:rPr>
                                <m:t>𝑎</m:t>
                              </m:r>
                            </m:sup>
                          </m:sSup>
                        </m:oMath>
                      </m:oMathPara>
                    </a14:m>
                    <a:endParaRPr lang="zh-CN" altLang="en-US" dirty="0"/>
                  </a:p>
                </p:txBody>
              </p:sp>
            </mc:Choice>
            <mc:Fallback xmlns="">
              <p:sp>
                <p:nvSpPr>
                  <p:cNvPr id="12" name="文本框 11">
                    <a:extLst>
                      <a:ext uri="{FF2B5EF4-FFF2-40B4-BE49-F238E27FC236}">
                        <a16:creationId xmlns:a16="http://schemas.microsoft.com/office/drawing/2014/main" id="{2A929386-2B24-1214-3853-E4350D8BF036}"/>
                      </a:ext>
                    </a:extLst>
                  </p:cNvPr>
                  <p:cNvSpPr txBox="1">
                    <a:spLocks noRot="1" noChangeAspect="1" noMove="1" noResize="1" noEditPoints="1" noAdjustHandles="1" noChangeArrowheads="1" noChangeShapeType="1" noTextEdit="1"/>
                  </p:cNvSpPr>
                  <p:nvPr/>
                </p:nvSpPr>
                <p:spPr>
                  <a:xfrm>
                    <a:off x="10800588" y="2499285"/>
                    <a:ext cx="467179" cy="276999"/>
                  </a:xfrm>
                  <a:prstGeom prst="rect">
                    <a:avLst/>
                  </a:prstGeom>
                  <a:blipFill>
                    <a:blip r:embed="rId4"/>
                    <a:stretch>
                      <a:fillRect l="-10390" b="-8696"/>
                    </a:stretch>
                  </a:blipFill>
                </p:spPr>
                <p:txBody>
                  <a:bodyPr/>
                  <a:lstStyle/>
                  <a:p>
                    <a:r>
                      <a:rPr lang="zh-CN" altLang="en-US">
                        <a:noFill/>
                      </a:rPr>
                      <a:t> </a:t>
                    </a:r>
                  </a:p>
                </p:txBody>
              </p:sp>
            </mc:Fallback>
          </mc:AlternateContent>
        </p:grpSp>
        <p:cxnSp>
          <p:nvCxnSpPr>
            <p:cNvPr id="15" name="直接箭头连接符 14">
              <a:extLst>
                <a:ext uri="{FF2B5EF4-FFF2-40B4-BE49-F238E27FC236}">
                  <a16:creationId xmlns:a16="http://schemas.microsoft.com/office/drawing/2014/main" id="{D1DBFE40-FC20-14AD-36FC-8BD371A6C41E}"/>
                </a:ext>
              </a:extLst>
            </p:cNvPr>
            <p:cNvCxnSpPr/>
            <p:nvPr/>
          </p:nvCxnSpPr>
          <p:spPr>
            <a:xfrm flipV="1">
              <a:off x="9704293" y="2230473"/>
              <a:ext cx="324464" cy="250722"/>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7683673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randombar(horizontal)">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animEffect transition="in" filter="fade">
                                      <p:cBhvr>
                                        <p:cTn id="14" dur="500"/>
                                        <p:tgtEl>
                                          <p:spTgt spid="8"/>
                                        </p:tgtEl>
                                      </p:cBhvr>
                                    </p:animEffect>
                                  </p:childTnLst>
                                </p:cTn>
                              </p:par>
                            </p:childTnLst>
                          </p:cTn>
                        </p:par>
                      </p:childTnLst>
                    </p:cTn>
                  </p:par>
                  <p:par>
                    <p:cTn id="15" fill="hold">
                      <p:stCondLst>
                        <p:cond delay="indefinite"/>
                      </p:stCondLst>
                      <p:childTnLst>
                        <p:par>
                          <p:cTn id="16" fill="hold">
                            <p:stCondLst>
                              <p:cond delay="0"/>
                            </p:stCondLst>
                            <p:childTnLst>
                              <p:par>
                                <p:cTn id="17" presetID="6" presetClass="entr" presetSubtype="16" fill="hold" nodeType="clickEffect">
                                  <p:stCondLst>
                                    <p:cond delay="0"/>
                                  </p:stCondLst>
                                  <p:childTnLst>
                                    <p:set>
                                      <p:cBhvr>
                                        <p:cTn id="18" dur="1" fill="hold">
                                          <p:stCondLst>
                                            <p:cond delay="0"/>
                                          </p:stCondLst>
                                        </p:cTn>
                                        <p:tgtEl>
                                          <p:spTgt spid="7">
                                            <p:txEl>
                                              <p:pRg st="0" end="0"/>
                                            </p:txEl>
                                          </p:spTgt>
                                        </p:tgtEl>
                                        <p:attrNameLst>
                                          <p:attrName>style.visibility</p:attrName>
                                        </p:attrNameLst>
                                      </p:cBhvr>
                                      <p:to>
                                        <p:strVal val="visible"/>
                                      </p:to>
                                    </p:set>
                                    <p:animEffect transition="in" filter="circle(in)">
                                      <p:cBhvr>
                                        <p:cTn id="19" dur="2000"/>
                                        <p:tgtEl>
                                          <p:spTgt spid="7">
                                            <p:txEl>
                                              <p:pRg st="0" end="0"/>
                                            </p:txEl>
                                          </p:spTgt>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ppt_w</p:attrName>
                                        </p:attrNameLst>
                                      </p:cBhvr>
                                      <p:tavLst>
                                        <p:tav tm="0">
                                          <p:val>
                                            <p:fltVal val="0"/>
                                          </p:val>
                                        </p:tav>
                                        <p:tav tm="100000">
                                          <p:val>
                                            <p:strVal val="#ppt_w"/>
                                          </p:val>
                                        </p:tav>
                                      </p:tavLst>
                                    </p:anim>
                                    <p:anim calcmode="lin" valueType="num">
                                      <p:cBhvr>
                                        <p:cTn id="23" dur="500" fill="hold"/>
                                        <p:tgtEl>
                                          <p:spTgt spid="13"/>
                                        </p:tgtEl>
                                        <p:attrNameLst>
                                          <p:attrName>ppt_h</p:attrName>
                                        </p:attrNameLst>
                                      </p:cBhvr>
                                      <p:tavLst>
                                        <p:tav tm="0">
                                          <p:val>
                                            <p:fltVal val="0"/>
                                          </p:val>
                                        </p:tav>
                                        <p:tav tm="100000">
                                          <p:val>
                                            <p:strVal val="#ppt_h"/>
                                          </p:val>
                                        </p:tav>
                                      </p:tavLst>
                                    </p:anim>
                                    <p:animEffect transition="in" filter="fade">
                                      <p:cBhvr>
                                        <p:cTn id="24" dur="500"/>
                                        <p:tgtEl>
                                          <p:spTgt spid="13"/>
                                        </p:tgtEl>
                                      </p:cBhvr>
                                    </p:animEffect>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nodeType="clickEffect">
                                  <p:stCondLst>
                                    <p:cond delay="0"/>
                                  </p:stCondLst>
                                  <p:childTnLst>
                                    <p:set>
                                      <p:cBhvr>
                                        <p:cTn id="28" dur="1" fill="hold">
                                          <p:stCondLst>
                                            <p:cond delay="0"/>
                                          </p:stCondLst>
                                        </p:cTn>
                                        <p:tgtEl>
                                          <p:spTgt spid="7">
                                            <p:txEl>
                                              <p:pRg st="2" end="2"/>
                                            </p:txEl>
                                          </p:spTgt>
                                        </p:tgtEl>
                                        <p:attrNameLst>
                                          <p:attrName>style.visibility</p:attrName>
                                        </p:attrNameLst>
                                      </p:cBhvr>
                                      <p:to>
                                        <p:strVal val="visible"/>
                                      </p:to>
                                    </p:set>
                                    <p:anim calcmode="lin" valueType="num">
                                      <p:cBhvr>
                                        <p:cTn id="29" dur="500" fill="hold"/>
                                        <p:tgtEl>
                                          <p:spTgt spid="7">
                                            <p:txEl>
                                              <p:pRg st="2" end="2"/>
                                            </p:txEl>
                                          </p:spTgt>
                                        </p:tgtEl>
                                        <p:attrNameLst>
                                          <p:attrName>ppt_w</p:attrName>
                                        </p:attrNameLst>
                                      </p:cBhvr>
                                      <p:tavLst>
                                        <p:tav tm="0">
                                          <p:val>
                                            <p:fltVal val="0"/>
                                          </p:val>
                                        </p:tav>
                                        <p:tav tm="100000">
                                          <p:val>
                                            <p:strVal val="#ppt_w"/>
                                          </p:val>
                                        </p:tav>
                                      </p:tavLst>
                                    </p:anim>
                                    <p:anim calcmode="lin" valueType="num">
                                      <p:cBhvr>
                                        <p:cTn id="30" dur="500" fill="hold"/>
                                        <p:tgtEl>
                                          <p:spTgt spid="7">
                                            <p:txEl>
                                              <p:pRg st="2" end="2"/>
                                            </p:txEl>
                                          </p:spTgt>
                                        </p:tgtEl>
                                        <p:attrNameLst>
                                          <p:attrName>ppt_h</p:attrName>
                                        </p:attrNameLst>
                                      </p:cBhvr>
                                      <p:tavLst>
                                        <p:tav tm="0">
                                          <p:val>
                                            <p:fltVal val="0"/>
                                          </p:val>
                                        </p:tav>
                                        <p:tav tm="100000">
                                          <p:val>
                                            <p:strVal val="#ppt_h"/>
                                          </p:val>
                                        </p:tav>
                                      </p:tavLst>
                                    </p:anim>
                                    <p:animEffect transition="in" filter="fade">
                                      <p:cBhvr>
                                        <p:cTn id="31" dur="500"/>
                                        <p:tgtEl>
                                          <p:spTgt spid="7">
                                            <p:txEl>
                                              <p:pRg st="2" end="2"/>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4" presetClass="entr" presetSubtype="10" fill="hold" nodeType="clickEffect">
                                  <p:stCondLst>
                                    <p:cond delay="0"/>
                                  </p:stCondLst>
                                  <p:childTnLst>
                                    <p:set>
                                      <p:cBhvr>
                                        <p:cTn id="35" dur="1" fill="hold">
                                          <p:stCondLst>
                                            <p:cond delay="0"/>
                                          </p:stCondLst>
                                        </p:cTn>
                                        <p:tgtEl>
                                          <p:spTgt spid="7">
                                            <p:txEl>
                                              <p:pRg st="4" end="4"/>
                                            </p:txEl>
                                          </p:spTgt>
                                        </p:tgtEl>
                                        <p:attrNameLst>
                                          <p:attrName>style.visibility</p:attrName>
                                        </p:attrNameLst>
                                      </p:cBhvr>
                                      <p:to>
                                        <p:strVal val="visible"/>
                                      </p:to>
                                    </p:set>
                                    <p:animEffect transition="in" filter="randombar(horizontal)">
                                      <p:cBhvr>
                                        <p:cTn id="36" dur="500"/>
                                        <p:tgtEl>
                                          <p:spTgt spid="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a:extLst>
                  <a:ext uri="{FF2B5EF4-FFF2-40B4-BE49-F238E27FC236}">
                    <a16:creationId xmlns:a16="http://schemas.microsoft.com/office/drawing/2014/main" id="{AD66978A-32C1-43A6-8784-1F5D611A2A0C}"/>
                  </a:ext>
                </a:extLst>
              </p:cNvPr>
              <p:cNvSpPr>
                <a:spLocks noGrp="1"/>
              </p:cNvSpPr>
              <p:nvPr>
                <p:ph idx="1"/>
              </p:nvPr>
            </p:nvSpPr>
            <p:spPr>
              <a:xfrm>
                <a:off x="349973" y="1219545"/>
                <a:ext cx="10630920" cy="4545721"/>
              </a:xfrm>
            </p:spPr>
            <p:txBody>
              <a:bodyPr>
                <a:normAutofit/>
              </a:bodyPr>
              <a:lstStyle/>
              <a:p>
                <a:r>
                  <a:rPr lang="en-US" altLang="zh-CN" dirty="0"/>
                  <a:t>The version in the time symmetric case is called “Riemannian-Penrose inequality”</a:t>
                </a:r>
              </a:p>
              <a:p>
                <a:pPr marL="0" indent="0">
                  <a:buNone/>
                </a:pPr>
                <a:r>
                  <a:rPr lang="en-US" altLang="zh-CN" dirty="0"/>
                  <a:t>If (</a:t>
                </a:r>
                <a14:m>
                  <m:oMath xmlns:m="http://schemas.openxmlformats.org/officeDocument/2006/math">
                    <m:r>
                      <m:rPr>
                        <m:sty m:val="p"/>
                      </m:rPr>
                      <a:rPr lang="en-US" altLang="zh-CN" b="0" i="0" smtClean="0">
                        <a:latin typeface="Cambria Math" panose="02040503050406030204" pitchFamily="18" charset="0"/>
                      </a:rPr>
                      <m:t>Σ</m:t>
                    </m:r>
                    <m:r>
                      <a:rPr lang="en-US" altLang="zh-CN" b="0" i="1" smtClean="0">
                        <a:latin typeface="Cambria Math" panose="02040503050406030204" pitchFamily="18" charset="0"/>
                      </a:rPr>
                      <m:t>, </m:t>
                    </m:r>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h</m:t>
                        </m:r>
                      </m:e>
                      <m:sub>
                        <m:r>
                          <a:rPr lang="en-US" altLang="zh-CN" b="0" i="1" smtClean="0">
                            <a:latin typeface="Cambria Math" panose="02040503050406030204" pitchFamily="18" charset="0"/>
                          </a:rPr>
                          <m:t>𝑎𝑏</m:t>
                        </m:r>
                      </m:sub>
                    </m:sSub>
                  </m:oMath>
                </a14:m>
                <a:r>
                  <a:rPr lang="en-US" altLang="zh-CN" dirty="0"/>
                  <a:t>) is a time symmetric asymptotically Euclidean Riemannian 3-manifold with </a:t>
                </a:r>
                <a:r>
                  <a:rPr lang="en-US" altLang="zh-CN" dirty="0">
                    <a:solidFill>
                      <a:srgbClr val="FF0000"/>
                    </a:solidFill>
                  </a:rPr>
                  <a:t>nonnegative scalar curvature</a:t>
                </a:r>
                <a:r>
                  <a:rPr lang="en-US" altLang="zh-CN" dirty="0"/>
                  <a:t>, the ADM energy </a:t>
                </a:r>
                <a:r>
                  <a:rPr lang="en-US" altLang="zh-CN" i="1" dirty="0"/>
                  <a:t>E</a:t>
                </a:r>
                <a:r>
                  <a:rPr lang="en-US" altLang="zh-CN" dirty="0"/>
                  <a:t> and the area </a:t>
                </a:r>
                <a:r>
                  <a:rPr lang="en-US" altLang="zh-CN" i="1" dirty="0"/>
                  <a:t>A</a:t>
                </a:r>
                <a:r>
                  <a:rPr lang="en-US" altLang="zh-CN" dirty="0"/>
                  <a:t> of the outermost minimal surface satisfies: </a:t>
                </a:r>
                <a14:m>
                  <m:oMath xmlns:m="http://schemas.openxmlformats.org/officeDocument/2006/math">
                    <m:rad>
                      <m:radPr>
                        <m:degHide m:val="on"/>
                        <m:ctrlPr>
                          <a:rPr lang="en-US" altLang="zh-CN" b="0" i="1" smtClean="0">
                            <a:solidFill>
                              <a:schemeClr val="accent2">
                                <a:lumMod val="75000"/>
                              </a:schemeClr>
                            </a:solidFill>
                            <a:latin typeface="Cambria Math" panose="02040503050406030204" pitchFamily="18" charset="0"/>
                          </a:rPr>
                        </m:ctrlPr>
                      </m:radPr>
                      <m:deg/>
                      <m:e>
                        <m:sSub>
                          <m:sSubPr>
                            <m:ctrlPr>
                              <a:rPr lang="en-US" altLang="zh-CN" i="1">
                                <a:solidFill>
                                  <a:schemeClr val="accent2">
                                    <a:lumMod val="75000"/>
                                  </a:schemeClr>
                                </a:solidFill>
                                <a:latin typeface="Cambria Math" panose="02040503050406030204" pitchFamily="18" charset="0"/>
                              </a:rPr>
                            </m:ctrlPr>
                          </m:sSubPr>
                          <m:e>
                            <m:r>
                              <a:rPr lang="en-US" altLang="zh-CN" i="1">
                                <a:solidFill>
                                  <a:schemeClr val="accent2">
                                    <a:lumMod val="75000"/>
                                  </a:schemeClr>
                                </a:solidFill>
                                <a:latin typeface="Cambria Math" panose="02040503050406030204" pitchFamily="18" charset="0"/>
                              </a:rPr>
                              <m:t>𝐴</m:t>
                            </m:r>
                          </m:e>
                          <m:sub>
                            <m:r>
                              <a:rPr lang="en-US" altLang="zh-CN" i="1">
                                <a:solidFill>
                                  <a:schemeClr val="accent2">
                                    <a:lumMod val="75000"/>
                                  </a:schemeClr>
                                </a:solidFill>
                                <a:latin typeface="Cambria Math" panose="02040503050406030204" pitchFamily="18" charset="0"/>
                              </a:rPr>
                              <m:t>𝑚</m:t>
                            </m:r>
                          </m:sub>
                        </m:sSub>
                        <m:d>
                          <m:dPr>
                            <m:ctrlPr>
                              <a:rPr lang="en-US" altLang="zh-CN" i="1">
                                <a:solidFill>
                                  <a:schemeClr val="accent2">
                                    <a:lumMod val="75000"/>
                                  </a:schemeClr>
                                </a:solidFill>
                                <a:latin typeface="Cambria Math" panose="02040503050406030204" pitchFamily="18" charset="0"/>
                              </a:rPr>
                            </m:ctrlPr>
                          </m:dPr>
                          <m:e>
                            <m:r>
                              <a:rPr lang="en-US" altLang="zh-CN" i="1">
                                <a:solidFill>
                                  <a:schemeClr val="accent2">
                                    <a:lumMod val="75000"/>
                                  </a:schemeClr>
                                </a:solidFill>
                                <a:latin typeface="Cambria Math" panose="02040503050406030204" pitchFamily="18" charset="0"/>
                              </a:rPr>
                              <m:t>𝑆</m:t>
                            </m:r>
                          </m:e>
                        </m:d>
                        <m:r>
                          <a:rPr lang="en-US" altLang="zh-CN" b="0" i="1" smtClean="0">
                            <a:solidFill>
                              <a:schemeClr val="accent2">
                                <a:lumMod val="75000"/>
                              </a:schemeClr>
                            </a:solidFill>
                            <a:latin typeface="Cambria Math" panose="02040503050406030204" pitchFamily="18" charset="0"/>
                          </a:rPr>
                          <m:t>/16</m:t>
                        </m:r>
                        <m:r>
                          <a:rPr lang="en-US" altLang="zh-CN" b="0" i="1" smtClean="0">
                            <a:solidFill>
                              <a:schemeClr val="accent2">
                                <a:lumMod val="75000"/>
                              </a:schemeClr>
                            </a:solidFill>
                            <a:latin typeface="Cambria Math" panose="02040503050406030204" pitchFamily="18" charset="0"/>
                          </a:rPr>
                          <m:t>𝜋</m:t>
                        </m:r>
                      </m:e>
                    </m:rad>
                    <m:r>
                      <a:rPr lang="en-US" altLang="zh-CN" b="0" i="1" smtClean="0">
                        <a:solidFill>
                          <a:schemeClr val="accent2">
                            <a:lumMod val="75000"/>
                          </a:schemeClr>
                        </a:solidFill>
                        <a:latin typeface="Cambria Math" panose="02040503050406030204" pitchFamily="18" charset="0"/>
                      </a:rPr>
                      <m:t>≤</m:t>
                    </m:r>
                    <m:r>
                      <a:rPr lang="en-US" altLang="zh-CN" b="0" i="1" smtClean="0">
                        <a:solidFill>
                          <a:schemeClr val="accent2">
                            <a:lumMod val="75000"/>
                          </a:schemeClr>
                        </a:solidFill>
                        <a:latin typeface="Cambria Math" panose="02040503050406030204" pitchFamily="18" charset="0"/>
                      </a:rPr>
                      <m:t>𝑀</m:t>
                    </m:r>
                  </m:oMath>
                </a14:m>
                <a:endParaRPr lang="en-US" altLang="zh-CN" i="1" dirty="0">
                  <a:solidFill>
                    <a:schemeClr val="accent2">
                      <a:lumMod val="75000"/>
                    </a:schemeClr>
                  </a:solidFill>
                  <a:latin typeface="Times New Roman" panose="02020603050405020304" pitchFamily="18" charset="0"/>
                  <a:cs typeface="Times New Roman" panose="02020603050405020304" pitchFamily="18" charset="0"/>
                </a:endParaRPr>
              </a:p>
              <a:p>
                <a:pPr marL="0" indent="0">
                  <a:buNone/>
                </a:pPr>
                <a:r>
                  <a:rPr lang="en-US" altLang="zh-CN" dirty="0"/>
                  <a:t> </a:t>
                </a:r>
              </a:p>
              <a:p>
                <a:r>
                  <a:rPr lang="en-US" altLang="zh-CN" dirty="0"/>
                  <a:t>The first proof for 4d with a single horizon is given by Gerhard </a:t>
                </a:r>
                <a:r>
                  <a:rPr lang="en-US" altLang="zh-CN" dirty="0" err="1"/>
                  <a:t>Huisken</a:t>
                </a:r>
                <a:r>
                  <a:rPr lang="en-US" altLang="zh-CN" dirty="0"/>
                  <a:t> and Tom </a:t>
                </a:r>
                <a:r>
                  <a:rPr lang="en-US" altLang="zh-CN" dirty="0" err="1"/>
                  <a:t>Ilmanen</a:t>
                </a:r>
                <a:r>
                  <a:rPr lang="en-US" altLang="zh-CN" dirty="0"/>
                  <a:t> by the tool ``inverse mean curvature flow”.</a:t>
                </a:r>
              </a:p>
              <a:p>
                <a:pPr marL="0" indent="0">
                  <a:buNone/>
                </a:pPr>
                <a:r>
                  <a:rPr lang="en-US" altLang="zh-CN" sz="1800" dirty="0">
                    <a:solidFill>
                      <a:srgbClr val="0070C0"/>
                    </a:solidFill>
                  </a:rPr>
                  <a:t>Journal of Differential Geometry 59 (3): 353–437</a:t>
                </a:r>
                <a:r>
                  <a:rPr lang="en-US" altLang="zh-CN" dirty="0"/>
                  <a:t>;</a:t>
                </a:r>
              </a:p>
              <a:p>
                <a:pPr marL="0" indent="0">
                  <a:buNone/>
                </a:pPr>
                <a:endParaRPr lang="en-US" altLang="zh-CN" dirty="0"/>
              </a:p>
              <a:p>
                <a:r>
                  <a:rPr lang="en-US" altLang="zh-CN" dirty="0"/>
                  <a:t>Hubert Bray gave a proof using a conformal flow of metrics;</a:t>
                </a:r>
              </a:p>
              <a:p>
                <a:pPr marL="0" indent="0">
                  <a:buNone/>
                </a:pPr>
                <a:r>
                  <a:rPr lang="en-US" altLang="zh-CN" sz="1800" dirty="0">
                    <a:solidFill>
                      <a:srgbClr val="0070C0"/>
                    </a:solidFill>
                  </a:rPr>
                  <a:t>Journal of Differential Geometry 59 (2): 177–267;</a:t>
                </a:r>
                <a:endParaRPr lang="en-US" altLang="zh-CN" dirty="0"/>
              </a:p>
              <a:p>
                <a:endParaRPr lang="en-US" altLang="zh-CN" dirty="0"/>
              </a:p>
              <a:p>
                <a:endParaRPr lang="zh-CN" altLang="en-US" dirty="0"/>
              </a:p>
            </p:txBody>
          </p:sp>
        </mc:Choice>
        <mc:Fallback>
          <p:sp>
            <p:nvSpPr>
              <p:cNvPr id="3" name="内容占位符 2">
                <a:extLst>
                  <a:ext uri="{FF2B5EF4-FFF2-40B4-BE49-F238E27FC236}">
                    <a16:creationId xmlns:a16="http://schemas.microsoft.com/office/drawing/2014/main" id="{AD66978A-32C1-43A6-8784-1F5D611A2A0C}"/>
                  </a:ext>
                </a:extLst>
              </p:cNvPr>
              <p:cNvSpPr>
                <a:spLocks noGrp="1" noRot="1" noChangeAspect="1" noMove="1" noResize="1" noEditPoints="1" noAdjustHandles="1" noChangeArrowheads="1" noChangeShapeType="1" noTextEdit="1"/>
              </p:cNvSpPr>
              <p:nvPr>
                <p:ph idx="1"/>
              </p:nvPr>
            </p:nvSpPr>
            <p:spPr>
              <a:xfrm>
                <a:off x="349973" y="1219545"/>
                <a:ext cx="10630920" cy="4545721"/>
              </a:xfrm>
              <a:blipFill>
                <a:blip r:embed="rId3"/>
                <a:stretch>
                  <a:fillRect l="-573" t="-1340" r="-573"/>
                </a:stretch>
              </a:blipFill>
            </p:spPr>
            <p:txBody>
              <a:bodyPr/>
              <a:lstStyle/>
              <a:p>
                <a:r>
                  <a:rPr lang="zh-CN" altLang="en-US">
                    <a:noFill/>
                  </a:rPr>
                  <a:t> </a:t>
                </a:r>
              </a:p>
            </p:txBody>
          </p:sp>
        </mc:Fallback>
      </mc:AlternateContent>
      <p:sp>
        <p:nvSpPr>
          <p:cNvPr id="4" name="文本框 3">
            <a:extLst>
              <a:ext uri="{FF2B5EF4-FFF2-40B4-BE49-F238E27FC236}">
                <a16:creationId xmlns:a16="http://schemas.microsoft.com/office/drawing/2014/main" id="{2760D7DE-FC03-4EE1-8AE0-C20F06ED5DCA}"/>
              </a:ext>
            </a:extLst>
          </p:cNvPr>
          <p:cNvSpPr txBox="1"/>
          <p:nvPr/>
        </p:nvSpPr>
        <p:spPr>
          <a:xfrm>
            <a:off x="349973" y="167554"/>
            <a:ext cx="8105217" cy="584775"/>
          </a:xfrm>
          <a:prstGeom prst="rect">
            <a:avLst/>
          </a:prstGeom>
          <a:noFill/>
        </p:spPr>
        <p:txBody>
          <a:bodyPr wrap="square" rtlCol="0">
            <a:spAutoFit/>
          </a:bodyPr>
          <a:lstStyle/>
          <a:p>
            <a:r>
              <a:rPr lang="en-US" altLang="zh-CN" sz="3200" dirty="0"/>
              <a:t>Proofs in time symmetric case</a:t>
            </a:r>
          </a:p>
        </p:txBody>
      </p:sp>
      <p:grpSp>
        <p:nvGrpSpPr>
          <p:cNvPr id="5" name="组合 4">
            <a:extLst>
              <a:ext uri="{FF2B5EF4-FFF2-40B4-BE49-F238E27FC236}">
                <a16:creationId xmlns:a16="http://schemas.microsoft.com/office/drawing/2014/main" id="{2102D52C-F40E-4540-9D1A-235C6032B2EC}"/>
              </a:ext>
            </a:extLst>
          </p:cNvPr>
          <p:cNvGrpSpPr/>
          <p:nvPr/>
        </p:nvGrpSpPr>
        <p:grpSpPr>
          <a:xfrm>
            <a:off x="2703871" y="723402"/>
            <a:ext cx="8023122" cy="1331540"/>
            <a:chOff x="2703871" y="723402"/>
            <a:chExt cx="8023122" cy="1331540"/>
          </a:xfrm>
        </p:grpSpPr>
        <p:sp>
          <p:nvSpPr>
            <p:cNvPr id="2" name="文本框 1">
              <a:extLst>
                <a:ext uri="{FF2B5EF4-FFF2-40B4-BE49-F238E27FC236}">
                  <a16:creationId xmlns:a16="http://schemas.microsoft.com/office/drawing/2014/main" id="{9189CEB1-E943-4DCA-82A8-4508FB507554}"/>
                </a:ext>
              </a:extLst>
            </p:cNvPr>
            <p:cNvSpPr txBox="1"/>
            <p:nvPr/>
          </p:nvSpPr>
          <p:spPr>
            <a:xfrm>
              <a:off x="5186044" y="723402"/>
              <a:ext cx="5540949" cy="369332"/>
            </a:xfrm>
            <a:prstGeom prst="rect">
              <a:avLst/>
            </a:prstGeom>
            <a:noFill/>
            <a:ln w="28575">
              <a:solidFill>
                <a:srgbClr val="FF0000"/>
              </a:solidFill>
            </a:ln>
          </p:spPr>
          <p:txBody>
            <a:bodyPr wrap="square" rtlCol="0">
              <a:spAutoFit/>
            </a:bodyPr>
            <a:lstStyle/>
            <a:p>
              <a:pPr algn="ctr"/>
              <a:r>
                <a:rPr lang="en-US" altLang="zh-CN" dirty="0"/>
                <a:t>DEC (in fact we only need WEC) insures it</a:t>
              </a:r>
              <a:endParaRPr lang="zh-CN" altLang="en-US" dirty="0"/>
            </a:p>
          </p:txBody>
        </p:sp>
        <p:cxnSp>
          <p:nvCxnSpPr>
            <p:cNvPr id="7" name="直接箭头连接符 6">
              <a:extLst>
                <a:ext uri="{FF2B5EF4-FFF2-40B4-BE49-F238E27FC236}">
                  <a16:creationId xmlns:a16="http://schemas.microsoft.com/office/drawing/2014/main" id="{FE658550-57C6-4A1D-B0B4-0EA768B7E74C}"/>
                </a:ext>
              </a:extLst>
            </p:cNvPr>
            <p:cNvCxnSpPr>
              <a:cxnSpLocks/>
              <a:stCxn id="2" idx="1"/>
            </p:cNvCxnSpPr>
            <p:nvPr/>
          </p:nvCxnSpPr>
          <p:spPr>
            <a:xfrm flipH="1">
              <a:off x="2703871" y="908068"/>
              <a:ext cx="2482173" cy="1146874"/>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grpSp>
      <p:sp>
        <p:nvSpPr>
          <p:cNvPr id="12" name="文本框 11">
            <a:extLst>
              <a:ext uri="{FF2B5EF4-FFF2-40B4-BE49-F238E27FC236}">
                <a16:creationId xmlns:a16="http://schemas.microsoft.com/office/drawing/2014/main" id="{863CD0AF-6D60-43BB-E4E4-271DEDA7EB7D}"/>
              </a:ext>
            </a:extLst>
          </p:cNvPr>
          <p:cNvSpPr txBox="1"/>
          <p:nvPr/>
        </p:nvSpPr>
        <p:spPr>
          <a:xfrm>
            <a:off x="487624" y="5847048"/>
            <a:ext cx="10740814" cy="369332"/>
          </a:xfrm>
          <a:prstGeom prst="rect">
            <a:avLst/>
          </a:prstGeom>
          <a:noFill/>
        </p:spPr>
        <p:txBody>
          <a:bodyPr wrap="square" rtlCol="0">
            <a:spAutoFit/>
          </a:bodyPr>
          <a:lstStyle/>
          <a:p>
            <a:r>
              <a:rPr lang="en-US" altLang="zh-CN" dirty="0"/>
              <a:t>There are also some different proofs, such as spinor method, isoperimetric surfaces and so on. </a:t>
            </a:r>
            <a:endParaRPr lang="zh-CN" altLang="en-US" dirty="0"/>
          </a:p>
        </p:txBody>
      </p:sp>
    </p:spTree>
    <p:extLst>
      <p:ext uri="{BB962C8B-B14F-4D97-AF65-F5344CB8AC3E}">
        <p14:creationId xmlns:p14="http://schemas.microsoft.com/office/powerpoint/2010/main" val="3031887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ppt_w</p:attrName>
                                        </p:attrNameLst>
                                      </p:cBhvr>
                                      <p:tavLst>
                                        <p:tav tm="0">
                                          <p:val>
                                            <p:fltVal val="0"/>
                                          </p:val>
                                        </p:tav>
                                        <p:tav tm="100000">
                                          <p:val>
                                            <p:strVal val="#ppt_w"/>
                                          </p:val>
                                        </p:tav>
                                      </p:tavLst>
                                    </p:anim>
                                    <p:anim calcmode="lin" valueType="num">
                                      <p:cBhvr>
                                        <p:cTn id="16" dur="500" fill="hold"/>
                                        <p:tgtEl>
                                          <p:spTgt spid="5"/>
                                        </p:tgtEl>
                                        <p:attrNameLst>
                                          <p:attrName>ppt_h</p:attrName>
                                        </p:attrNameLst>
                                      </p:cBhvr>
                                      <p:tavLst>
                                        <p:tav tm="0">
                                          <p:val>
                                            <p:fltVal val="0"/>
                                          </p:val>
                                        </p:tav>
                                        <p:tav tm="100000">
                                          <p:val>
                                            <p:strVal val="#ppt_h"/>
                                          </p:val>
                                        </p:tav>
                                      </p:tavLst>
                                    </p:anim>
                                    <p:animEffect transition="in" filter="fade">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randombar(horizontal)">
                                      <p:cBhvr>
                                        <p:cTn id="22" dur="500"/>
                                        <p:tgtEl>
                                          <p:spTgt spid="3">
                                            <p:txEl>
                                              <p:pRg st="3" end="3"/>
                                            </p:txEl>
                                          </p:spTgt>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randombar(horizontal)">
                                      <p:cBhvr>
                                        <p:cTn id="25" dur="500"/>
                                        <p:tgtEl>
                                          <p:spTgt spid="3">
                                            <p:txEl>
                                              <p:pRg st="4" end="4"/>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grpId="0" nodeType="clickEffect">
                                  <p:stCondLst>
                                    <p:cond delay="0"/>
                                  </p:stCondLst>
                                  <p:childTnLst>
                                    <p:set>
                                      <p:cBhvr>
                                        <p:cTn id="29" dur="1" fill="hold">
                                          <p:stCondLst>
                                            <p:cond delay="0"/>
                                          </p:stCondLst>
                                        </p:cTn>
                                        <p:tgtEl>
                                          <p:spTgt spid="3">
                                            <p:txEl>
                                              <p:pRg st="6" end="6"/>
                                            </p:txEl>
                                          </p:spTgt>
                                        </p:tgtEl>
                                        <p:attrNameLst>
                                          <p:attrName>style.visibility</p:attrName>
                                        </p:attrNameLst>
                                      </p:cBhvr>
                                      <p:to>
                                        <p:strVal val="visible"/>
                                      </p:to>
                                    </p:set>
                                    <p:animEffect transition="in" filter="randombar(horizontal)">
                                      <p:cBhvr>
                                        <p:cTn id="30" dur="500"/>
                                        <p:tgtEl>
                                          <p:spTgt spid="3">
                                            <p:txEl>
                                              <p:pRg st="6" end="6"/>
                                            </p:txEl>
                                          </p:spTgt>
                                        </p:tgtEl>
                                      </p:cBhvr>
                                    </p:animEffect>
                                  </p:childTnLst>
                                </p:cTn>
                              </p:par>
                              <p:par>
                                <p:cTn id="31" presetID="14" presetClass="entr" presetSubtype="10" fill="hold" grpId="0" nodeType="withEffect">
                                  <p:stCondLst>
                                    <p:cond delay="0"/>
                                  </p:stCondLst>
                                  <p:childTnLst>
                                    <p:set>
                                      <p:cBhvr>
                                        <p:cTn id="32" dur="1" fill="hold">
                                          <p:stCondLst>
                                            <p:cond delay="0"/>
                                          </p:stCondLst>
                                        </p:cTn>
                                        <p:tgtEl>
                                          <p:spTgt spid="3">
                                            <p:txEl>
                                              <p:pRg st="7" end="7"/>
                                            </p:txEl>
                                          </p:spTgt>
                                        </p:tgtEl>
                                        <p:attrNameLst>
                                          <p:attrName>style.visibility</p:attrName>
                                        </p:attrNameLst>
                                      </p:cBhvr>
                                      <p:to>
                                        <p:strVal val="visible"/>
                                      </p:to>
                                    </p:set>
                                    <p:animEffect transition="in" filter="randombar(horizontal)">
                                      <p:cBhvr>
                                        <p:cTn id="33" dur="500"/>
                                        <p:tgtEl>
                                          <p:spTgt spid="3">
                                            <p:txEl>
                                              <p:pRg st="7" end="7"/>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4" presetClass="entr" presetSubtype="10" fill="hold" grpId="0" nodeType="click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randombar(horizontal)">
                                      <p:cBhvr>
                                        <p:cTn id="38"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1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2">
                <a:extLst>
                  <a:ext uri="{FF2B5EF4-FFF2-40B4-BE49-F238E27FC236}">
                    <a16:creationId xmlns:a16="http://schemas.microsoft.com/office/drawing/2014/main" id="{99471504-D0AE-0124-F602-0911CE383E83}"/>
                  </a:ext>
                </a:extLst>
              </p:cNvPr>
              <p:cNvSpPr>
                <a:spLocks noGrp="1"/>
              </p:cNvSpPr>
              <p:nvPr>
                <p:ph idx="1"/>
              </p:nvPr>
            </p:nvSpPr>
            <p:spPr>
              <a:xfrm>
                <a:off x="349974" y="1504335"/>
                <a:ext cx="9459851" cy="3618081"/>
              </a:xfrm>
            </p:spPr>
            <p:txBody>
              <a:bodyPr>
                <a:normAutofit/>
              </a:bodyPr>
              <a:lstStyle/>
              <a:p>
                <a:r>
                  <a:rPr lang="en-US" altLang="zh-CN" dirty="0">
                    <a:solidFill>
                      <a:srgbClr val="0070C0"/>
                    </a:solidFill>
                  </a:rPr>
                  <a:t>Define a Hawking mass </a:t>
                </a:r>
                <a14:m>
                  <m:oMath xmlns:m="http://schemas.openxmlformats.org/officeDocument/2006/math">
                    <m:sSub>
                      <m:sSubPr>
                        <m:ctrlPr>
                          <a:rPr lang="en-US" altLang="zh-CN" b="0" i="1" smtClean="0">
                            <a:solidFill>
                              <a:srgbClr val="0070C0"/>
                            </a:solidFill>
                            <a:latin typeface="Cambria Math" panose="02040503050406030204" pitchFamily="18" charset="0"/>
                          </a:rPr>
                        </m:ctrlPr>
                      </m:sSubPr>
                      <m:e>
                        <m:r>
                          <a:rPr lang="en-US" altLang="zh-CN" b="0" i="1" smtClean="0">
                            <a:solidFill>
                              <a:srgbClr val="0070C0"/>
                            </a:solidFill>
                            <a:latin typeface="Cambria Math" panose="02040503050406030204" pitchFamily="18" charset="0"/>
                          </a:rPr>
                          <m:t>𝑚</m:t>
                        </m:r>
                      </m:e>
                      <m:sub>
                        <m:r>
                          <a:rPr lang="en-US" altLang="zh-CN" b="0" i="1" smtClean="0">
                            <a:solidFill>
                              <a:srgbClr val="0070C0"/>
                            </a:solidFill>
                            <a:latin typeface="Cambria Math" panose="02040503050406030204" pitchFamily="18" charset="0"/>
                          </a:rPr>
                          <m:t>𝐻</m:t>
                        </m:r>
                      </m:sub>
                    </m:sSub>
                    <m:d>
                      <m:dPr>
                        <m:ctrlPr>
                          <a:rPr lang="en-US" altLang="zh-CN" b="0" i="1" smtClean="0">
                            <a:solidFill>
                              <a:srgbClr val="0070C0"/>
                            </a:solidFill>
                            <a:latin typeface="Cambria Math" panose="02040503050406030204" pitchFamily="18" charset="0"/>
                          </a:rPr>
                        </m:ctrlPr>
                      </m:dPr>
                      <m:e>
                        <m:r>
                          <a:rPr lang="en-US" altLang="zh-CN" b="0" i="1" smtClean="0">
                            <a:solidFill>
                              <a:srgbClr val="0070C0"/>
                            </a:solidFill>
                            <a:latin typeface="Cambria Math" panose="02040503050406030204" pitchFamily="18" charset="0"/>
                          </a:rPr>
                          <m:t>𝑆</m:t>
                        </m:r>
                      </m:e>
                    </m:d>
                  </m:oMath>
                </a14:m>
                <a:r>
                  <a:rPr lang="zh-CN" altLang="en-US" dirty="0">
                    <a:solidFill>
                      <a:srgbClr val="0070C0"/>
                    </a:solidFill>
                  </a:rPr>
                  <a:t> </a:t>
                </a:r>
                <a:r>
                  <a:rPr lang="en-US" altLang="zh-CN" dirty="0">
                    <a:solidFill>
                      <a:srgbClr val="0070C0"/>
                    </a:solidFill>
                  </a:rPr>
                  <a:t>for a surface in the initial data and a flow of connected surfaces </a:t>
                </a:r>
                <a14:m>
                  <m:oMath xmlns:m="http://schemas.openxmlformats.org/officeDocument/2006/math">
                    <m:sSub>
                      <m:sSubPr>
                        <m:ctrlPr>
                          <a:rPr lang="en-US" altLang="zh-CN" b="0" i="1" smtClean="0">
                            <a:solidFill>
                              <a:srgbClr val="0070C0"/>
                            </a:solidFill>
                            <a:latin typeface="Cambria Math" panose="02040503050406030204" pitchFamily="18" charset="0"/>
                          </a:rPr>
                        </m:ctrlPr>
                      </m:sSubPr>
                      <m:e>
                        <m:r>
                          <a:rPr lang="en-US" altLang="zh-CN" b="0" i="1" smtClean="0">
                            <a:solidFill>
                              <a:srgbClr val="0070C0"/>
                            </a:solidFill>
                            <a:latin typeface="Cambria Math" panose="02040503050406030204" pitchFamily="18" charset="0"/>
                          </a:rPr>
                          <m:t>𝑆</m:t>
                        </m:r>
                      </m:e>
                      <m:sub>
                        <m:r>
                          <a:rPr lang="en-US" altLang="zh-CN" b="0" i="1" smtClean="0">
                            <a:solidFill>
                              <a:srgbClr val="0070C0"/>
                            </a:solidFill>
                            <a:latin typeface="Cambria Math" panose="02040503050406030204" pitchFamily="18" charset="0"/>
                          </a:rPr>
                          <m:t>𝑡</m:t>
                        </m:r>
                      </m:sub>
                    </m:sSub>
                  </m:oMath>
                </a14:m>
                <a:r>
                  <a:rPr lang="zh-CN" altLang="en-US" dirty="0">
                    <a:solidFill>
                      <a:srgbClr val="0070C0"/>
                    </a:solidFill>
                  </a:rPr>
                  <a:t> </a:t>
                </a:r>
                <a:r>
                  <a:rPr lang="en-US" altLang="zh-CN" dirty="0">
                    <a:solidFill>
                      <a:srgbClr val="0070C0"/>
                    </a:solidFill>
                  </a:rPr>
                  <a:t>starting at the apparent horizon </a:t>
                </a:r>
                <a14:m>
                  <m:oMath xmlns:m="http://schemas.openxmlformats.org/officeDocument/2006/math">
                    <m:sSub>
                      <m:sSubPr>
                        <m:ctrlPr>
                          <a:rPr lang="en-US" altLang="zh-CN" b="0" i="1" smtClean="0">
                            <a:solidFill>
                              <a:srgbClr val="0070C0"/>
                            </a:solidFill>
                            <a:latin typeface="Cambria Math" panose="02040503050406030204" pitchFamily="18" charset="0"/>
                          </a:rPr>
                        </m:ctrlPr>
                      </m:sSubPr>
                      <m:e>
                        <m:r>
                          <a:rPr lang="en-US" altLang="zh-CN" b="0" i="1" smtClean="0">
                            <a:solidFill>
                              <a:srgbClr val="0070C0"/>
                            </a:solidFill>
                            <a:latin typeface="Cambria Math" panose="02040503050406030204" pitchFamily="18" charset="0"/>
                          </a:rPr>
                          <m:t>𝑆</m:t>
                        </m:r>
                      </m:e>
                      <m:sub>
                        <m:r>
                          <a:rPr lang="en-US" altLang="zh-CN" b="0" i="1" smtClean="0">
                            <a:solidFill>
                              <a:srgbClr val="0070C0"/>
                            </a:solidFill>
                            <a:latin typeface="Cambria Math" panose="02040503050406030204" pitchFamily="18" charset="0"/>
                          </a:rPr>
                          <m:t>0</m:t>
                        </m:r>
                      </m:sub>
                    </m:sSub>
                  </m:oMath>
                </a14:m>
                <a:r>
                  <a:rPr lang="en-US" altLang="zh-CN" dirty="0">
                    <a:solidFill>
                      <a:srgbClr val="0070C0"/>
                    </a:solidFill>
                  </a:rPr>
                  <a:t>. Then Gerhard </a:t>
                </a:r>
                <a:r>
                  <a:rPr lang="en-US" altLang="zh-CN" dirty="0" err="1">
                    <a:solidFill>
                      <a:srgbClr val="0070C0"/>
                    </a:solidFill>
                  </a:rPr>
                  <a:t>Huisken</a:t>
                </a:r>
                <a:r>
                  <a:rPr lang="en-US" altLang="zh-CN" dirty="0">
                    <a:solidFill>
                      <a:srgbClr val="0070C0"/>
                    </a:solidFill>
                  </a:rPr>
                  <a:t> and Tom </a:t>
                </a:r>
                <a:r>
                  <a:rPr lang="en-US" altLang="zh-CN" dirty="0" err="1">
                    <a:solidFill>
                      <a:srgbClr val="0070C0"/>
                    </a:solidFill>
                  </a:rPr>
                  <a:t>Ilmanen</a:t>
                </a:r>
                <a:r>
                  <a:rPr lang="en-US" altLang="zh-CN" dirty="0">
                    <a:solidFill>
                      <a:srgbClr val="0070C0"/>
                    </a:solidFill>
                  </a:rPr>
                  <a:t> proves: </a:t>
                </a:r>
              </a:p>
              <a:p>
                <a:pPr marL="0" indent="0">
                  <a:buNone/>
                </a:pPr>
                <a:endParaRPr lang="en-US" altLang="zh-CN" sz="1600" dirty="0">
                  <a:solidFill>
                    <a:srgbClr val="0070C0"/>
                  </a:solidFill>
                </a:endParaRPr>
              </a:p>
              <a:p>
                <a:r>
                  <a:rPr lang="en-US" altLang="zh-CN" dirty="0">
                    <a:solidFill>
                      <a:srgbClr val="0070C0"/>
                    </a:solidFill>
                  </a:rPr>
                  <a:t>(1) </a:t>
                </a:r>
                <a14:m>
                  <m:oMath xmlns:m="http://schemas.openxmlformats.org/officeDocument/2006/math">
                    <m:sSub>
                      <m:sSubPr>
                        <m:ctrlPr>
                          <a:rPr lang="en-US" altLang="zh-CN" b="0" i="1" smtClean="0">
                            <a:solidFill>
                              <a:srgbClr val="0070C0"/>
                            </a:solidFill>
                            <a:latin typeface="Cambria Math" panose="02040503050406030204" pitchFamily="18" charset="0"/>
                          </a:rPr>
                        </m:ctrlPr>
                      </m:sSubPr>
                      <m:e>
                        <m:r>
                          <a:rPr lang="en-US" altLang="zh-CN" b="0" i="1" smtClean="0">
                            <a:solidFill>
                              <a:srgbClr val="0070C0"/>
                            </a:solidFill>
                            <a:latin typeface="Cambria Math" panose="02040503050406030204" pitchFamily="18" charset="0"/>
                          </a:rPr>
                          <m:t>𝑚</m:t>
                        </m:r>
                      </m:e>
                      <m:sub>
                        <m:r>
                          <a:rPr lang="en-US" altLang="zh-CN" b="0" i="1" smtClean="0">
                            <a:solidFill>
                              <a:srgbClr val="0070C0"/>
                            </a:solidFill>
                            <a:latin typeface="Cambria Math" panose="02040503050406030204" pitchFamily="18" charset="0"/>
                          </a:rPr>
                          <m:t>𝐻</m:t>
                        </m:r>
                      </m:sub>
                    </m:sSub>
                    <m:d>
                      <m:dPr>
                        <m:ctrlPr>
                          <a:rPr lang="en-US" altLang="zh-CN" b="0" i="1" smtClean="0">
                            <a:solidFill>
                              <a:srgbClr val="0070C0"/>
                            </a:solidFill>
                            <a:latin typeface="Cambria Math" panose="02040503050406030204" pitchFamily="18" charset="0"/>
                          </a:rPr>
                        </m:ctrlPr>
                      </m:dPr>
                      <m:e>
                        <m:sSub>
                          <m:sSubPr>
                            <m:ctrlPr>
                              <a:rPr lang="en-US" altLang="zh-CN" b="0" i="1" smtClean="0">
                                <a:solidFill>
                                  <a:srgbClr val="0070C0"/>
                                </a:solidFill>
                                <a:latin typeface="Cambria Math" panose="02040503050406030204" pitchFamily="18" charset="0"/>
                              </a:rPr>
                            </m:ctrlPr>
                          </m:sSubPr>
                          <m:e>
                            <m:r>
                              <a:rPr lang="en-US" altLang="zh-CN" b="0" i="1" smtClean="0">
                                <a:solidFill>
                                  <a:srgbClr val="0070C0"/>
                                </a:solidFill>
                                <a:latin typeface="Cambria Math" panose="02040503050406030204" pitchFamily="18" charset="0"/>
                              </a:rPr>
                              <m:t>𝑆</m:t>
                            </m:r>
                          </m:e>
                          <m:sub>
                            <m:r>
                              <a:rPr lang="en-US" altLang="zh-CN" b="0" i="1" smtClean="0">
                                <a:solidFill>
                                  <a:srgbClr val="0070C0"/>
                                </a:solidFill>
                                <a:latin typeface="Cambria Math" panose="02040503050406030204" pitchFamily="18" charset="0"/>
                              </a:rPr>
                              <m:t>𝑡</m:t>
                            </m:r>
                          </m:sub>
                        </m:sSub>
                      </m:e>
                    </m:d>
                  </m:oMath>
                </a14:m>
                <a:r>
                  <a:rPr lang="zh-CN" altLang="en-US" dirty="0">
                    <a:solidFill>
                      <a:srgbClr val="0070C0"/>
                    </a:solidFill>
                  </a:rPr>
                  <a:t> </a:t>
                </a:r>
                <a:r>
                  <a:rPr lang="en-US" altLang="zh-CN" dirty="0">
                    <a:solidFill>
                      <a:srgbClr val="0070C0"/>
                    </a:solidFill>
                  </a:rPr>
                  <a:t>is nondecreasing when </a:t>
                </a:r>
                <a:r>
                  <a:rPr lang="en-US" altLang="zh-CN" i="1" dirty="0">
                    <a:solidFill>
                      <a:srgbClr val="0070C0"/>
                    </a:solidFill>
                  </a:rPr>
                  <a:t>t</a:t>
                </a:r>
                <a:r>
                  <a:rPr lang="en-US" altLang="zh-CN" dirty="0">
                    <a:solidFill>
                      <a:srgbClr val="0070C0"/>
                    </a:solidFill>
                  </a:rPr>
                  <a:t> increases provided WEC;</a:t>
                </a:r>
              </a:p>
              <a:p>
                <a:r>
                  <a:rPr lang="en-US" altLang="zh-CN" dirty="0">
                    <a:solidFill>
                      <a:srgbClr val="0070C0"/>
                    </a:solidFill>
                  </a:rPr>
                  <a:t>(2)</a:t>
                </a:r>
                <a14:m>
                  <m:oMath xmlns:m="http://schemas.openxmlformats.org/officeDocument/2006/math">
                    <m:sSub>
                      <m:sSubPr>
                        <m:ctrlPr>
                          <a:rPr lang="en-US" altLang="zh-CN" i="1">
                            <a:solidFill>
                              <a:srgbClr val="0070C0"/>
                            </a:solidFill>
                            <a:latin typeface="Cambria Math" panose="02040503050406030204" pitchFamily="18" charset="0"/>
                          </a:rPr>
                        </m:ctrlPr>
                      </m:sSubPr>
                      <m:e>
                        <m:r>
                          <a:rPr lang="en-US" altLang="zh-CN" b="0" i="1" smtClean="0">
                            <a:solidFill>
                              <a:srgbClr val="0070C0"/>
                            </a:solidFill>
                            <a:latin typeface="Cambria Math" panose="02040503050406030204" pitchFamily="18" charset="0"/>
                          </a:rPr>
                          <m:t> </m:t>
                        </m:r>
                        <m:r>
                          <a:rPr lang="en-US" altLang="zh-CN" i="1">
                            <a:solidFill>
                              <a:srgbClr val="0070C0"/>
                            </a:solidFill>
                            <a:latin typeface="Cambria Math" panose="02040503050406030204" pitchFamily="18" charset="0"/>
                          </a:rPr>
                          <m:t>𝑚</m:t>
                        </m:r>
                      </m:e>
                      <m:sub>
                        <m:r>
                          <a:rPr lang="en-US" altLang="zh-CN" i="1">
                            <a:solidFill>
                              <a:srgbClr val="0070C0"/>
                            </a:solidFill>
                            <a:latin typeface="Cambria Math" panose="02040503050406030204" pitchFamily="18" charset="0"/>
                          </a:rPr>
                          <m:t>𝐻</m:t>
                        </m:r>
                      </m:sub>
                    </m:sSub>
                    <m:d>
                      <m:dPr>
                        <m:ctrlPr>
                          <a:rPr lang="en-US" altLang="zh-CN" i="1">
                            <a:solidFill>
                              <a:srgbClr val="0070C0"/>
                            </a:solidFill>
                            <a:latin typeface="Cambria Math" panose="02040503050406030204" pitchFamily="18" charset="0"/>
                          </a:rPr>
                        </m:ctrlPr>
                      </m:dPr>
                      <m:e>
                        <m:sSub>
                          <m:sSubPr>
                            <m:ctrlPr>
                              <a:rPr lang="en-US" altLang="zh-CN" i="1">
                                <a:solidFill>
                                  <a:srgbClr val="0070C0"/>
                                </a:solidFill>
                                <a:latin typeface="Cambria Math" panose="02040503050406030204" pitchFamily="18" charset="0"/>
                              </a:rPr>
                            </m:ctrlPr>
                          </m:sSubPr>
                          <m:e>
                            <m:r>
                              <a:rPr lang="en-US" altLang="zh-CN" i="1">
                                <a:solidFill>
                                  <a:srgbClr val="0070C0"/>
                                </a:solidFill>
                                <a:latin typeface="Cambria Math" panose="02040503050406030204" pitchFamily="18" charset="0"/>
                              </a:rPr>
                              <m:t>𝑆</m:t>
                            </m:r>
                          </m:e>
                          <m:sub>
                            <m:r>
                              <a:rPr lang="en-US" altLang="zh-CN" b="0" i="1" smtClean="0">
                                <a:solidFill>
                                  <a:srgbClr val="0070C0"/>
                                </a:solidFill>
                                <a:latin typeface="Cambria Math" panose="02040503050406030204" pitchFamily="18" charset="0"/>
                              </a:rPr>
                              <m:t>0</m:t>
                            </m:r>
                          </m:sub>
                        </m:sSub>
                      </m:e>
                    </m:d>
                    <m:r>
                      <a:rPr lang="en-US" altLang="zh-CN" b="0" i="1" smtClean="0">
                        <a:solidFill>
                          <a:srgbClr val="0070C0"/>
                        </a:solidFill>
                        <a:latin typeface="Cambria Math" panose="02040503050406030204" pitchFamily="18" charset="0"/>
                      </a:rPr>
                      <m:t>=</m:t>
                    </m:r>
                    <m:rad>
                      <m:radPr>
                        <m:degHide m:val="on"/>
                        <m:ctrlPr>
                          <a:rPr lang="en-US" altLang="zh-CN" b="0" i="1" smtClean="0">
                            <a:solidFill>
                              <a:srgbClr val="0070C0"/>
                            </a:solidFill>
                            <a:latin typeface="Cambria Math" panose="02040503050406030204" pitchFamily="18" charset="0"/>
                          </a:rPr>
                        </m:ctrlPr>
                      </m:radPr>
                      <m:deg/>
                      <m:e>
                        <m:sSub>
                          <m:sSubPr>
                            <m:ctrlPr>
                              <a:rPr lang="en-US" altLang="zh-CN" b="0" i="1" smtClean="0">
                                <a:solidFill>
                                  <a:srgbClr val="0070C0"/>
                                </a:solidFill>
                                <a:latin typeface="Cambria Math" panose="02040503050406030204" pitchFamily="18" charset="0"/>
                              </a:rPr>
                            </m:ctrlPr>
                          </m:sSubPr>
                          <m:e>
                            <m:r>
                              <a:rPr lang="en-US" altLang="zh-CN" b="0" i="1" smtClean="0">
                                <a:solidFill>
                                  <a:srgbClr val="0070C0"/>
                                </a:solidFill>
                                <a:latin typeface="Cambria Math" panose="02040503050406030204" pitchFamily="18" charset="0"/>
                              </a:rPr>
                              <m:t>𝐴</m:t>
                            </m:r>
                          </m:e>
                          <m:sub>
                            <m:r>
                              <a:rPr lang="en-US" altLang="zh-CN" b="0" i="1" smtClean="0">
                                <a:solidFill>
                                  <a:srgbClr val="0070C0"/>
                                </a:solidFill>
                                <a:latin typeface="Cambria Math" panose="02040503050406030204" pitchFamily="18" charset="0"/>
                              </a:rPr>
                              <m:t>𝑚</m:t>
                            </m:r>
                          </m:sub>
                        </m:sSub>
                        <m:r>
                          <a:rPr lang="en-US" altLang="zh-CN" b="0" i="1" smtClean="0">
                            <a:solidFill>
                              <a:srgbClr val="0070C0"/>
                            </a:solidFill>
                            <a:latin typeface="Cambria Math" panose="02040503050406030204" pitchFamily="18" charset="0"/>
                          </a:rPr>
                          <m:t>(</m:t>
                        </m:r>
                        <m:sSub>
                          <m:sSubPr>
                            <m:ctrlPr>
                              <a:rPr lang="en-US" altLang="zh-CN" b="0" i="1" smtClean="0">
                                <a:solidFill>
                                  <a:srgbClr val="0070C0"/>
                                </a:solidFill>
                                <a:latin typeface="Cambria Math" panose="02040503050406030204" pitchFamily="18" charset="0"/>
                              </a:rPr>
                            </m:ctrlPr>
                          </m:sSubPr>
                          <m:e>
                            <m:r>
                              <a:rPr lang="en-US" altLang="zh-CN" b="0" i="1" smtClean="0">
                                <a:solidFill>
                                  <a:srgbClr val="0070C0"/>
                                </a:solidFill>
                                <a:latin typeface="Cambria Math" panose="02040503050406030204" pitchFamily="18" charset="0"/>
                              </a:rPr>
                              <m:t>𝑆</m:t>
                            </m:r>
                          </m:e>
                          <m:sub>
                            <m:r>
                              <a:rPr lang="en-US" altLang="zh-CN" b="0" i="1" smtClean="0">
                                <a:solidFill>
                                  <a:srgbClr val="0070C0"/>
                                </a:solidFill>
                                <a:latin typeface="Cambria Math" panose="02040503050406030204" pitchFamily="18" charset="0"/>
                              </a:rPr>
                              <m:t>0</m:t>
                            </m:r>
                          </m:sub>
                        </m:sSub>
                        <m:r>
                          <a:rPr lang="en-US" altLang="zh-CN" b="0" i="1" smtClean="0">
                            <a:solidFill>
                              <a:srgbClr val="0070C0"/>
                            </a:solidFill>
                            <a:latin typeface="Cambria Math" panose="02040503050406030204" pitchFamily="18" charset="0"/>
                          </a:rPr>
                          <m:t>)/16</m:t>
                        </m:r>
                        <m:r>
                          <a:rPr lang="en-US" altLang="zh-CN" b="0" i="1" smtClean="0">
                            <a:solidFill>
                              <a:srgbClr val="0070C0"/>
                            </a:solidFill>
                            <a:latin typeface="Cambria Math" panose="02040503050406030204" pitchFamily="18" charset="0"/>
                          </a:rPr>
                          <m:t>𝜋</m:t>
                        </m:r>
                      </m:e>
                    </m:rad>
                  </m:oMath>
                </a14:m>
                <a:r>
                  <a:rPr lang="en-US" altLang="zh-CN" dirty="0">
                    <a:solidFill>
                      <a:srgbClr val="0070C0"/>
                    </a:solidFill>
                  </a:rPr>
                  <a:t>;</a:t>
                </a:r>
              </a:p>
              <a:p>
                <a:r>
                  <a:rPr lang="en-US" altLang="zh-CN" dirty="0">
                    <a:solidFill>
                      <a:srgbClr val="0070C0"/>
                    </a:solidFill>
                  </a:rPr>
                  <a:t>(3) </a:t>
                </a:r>
                <a14:m>
                  <m:oMath xmlns:m="http://schemas.openxmlformats.org/officeDocument/2006/math">
                    <m:sSub>
                      <m:sSubPr>
                        <m:ctrlPr>
                          <a:rPr lang="en-US" altLang="zh-CN" b="0" i="1" smtClean="0">
                            <a:solidFill>
                              <a:srgbClr val="0070C0"/>
                            </a:solidFill>
                            <a:latin typeface="Cambria Math" panose="02040503050406030204" pitchFamily="18" charset="0"/>
                          </a:rPr>
                        </m:ctrlPr>
                      </m:sSubPr>
                      <m:e>
                        <m:r>
                          <a:rPr lang="en-US" altLang="zh-CN" b="0" i="1" smtClean="0">
                            <a:solidFill>
                              <a:srgbClr val="0070C0"/>
                            </a:solidFill>
                            <a:latin typeface="Cambria Math" panose="02040503050406030204" pitchFamily="18" charset="0"/>
                          </a:rPr>
                          <m:t>𝑚</m:t>
                        </m:r>
                      </m:e>
                      <m:sub>
                        <m:r>
                          <a:rPr lang="en-US" altLang="zh-CN" b="0" i="1" smtClean="0">
                            <a:solidFill>
                              <a:srgbClr val="0070C0"/>
                            </a:solidFill>
                            <a:latin typeface="Cambria Math" panose="02040503050406030204" pitchFamily="18" charset="0"/>
                          </a:rPr>
                          <m:t>𝐻</m:t>
                        </m:r>
                      </m:sub>
                    </m:sSub>
                    <m:d>
                      <m:dPr>
                        <m:ctrlPr>
                          <a:rPr lang="en-US" altLang="zh-CN" b="0" i="1" smtClean="0">
                            <a:solidFill>
                              <a:srgbClr val="0070C0"/>
                            </a:solidFill>
                            <a:latin typeface="Cambria Math" panose="02040503050406030204" pitchFamily="18" charset="0"/>
                          </a:rPr>
                        </m:ctrlPr>
                      </m:dPr>
                      <m:e>
                        <m:sSub>
                          <m:sSubPr>
                            <m:ctrlPr>
                              <a:rPr lang="en-US" altLang="zh-CN" b="0" i="1" smtClean="0">
                                <a:solidFill>
                                  <a:srgbClr val="0070C0"/>
                                </a:solidFill>
                                <a:latin typeface="Cambria Math" panose="02040503050406030204" pitchFamily="18" charset="0"/>
                              </a:rPr>
                            </m:ctrlPr>
                          </m:sSubPr>
                          <m:e>
                            <m:r>
                              <a:rPr lang="en-US" altLang="zh-CN" b="0" i="1" smtClean="0">
                                <a:solidFill>
                                  <a:srgbClr val="0070C0"/>
                                </a:solidFill>
                                <a:latin typeface="Cambria Math" panose="02040503050406030204" pitchFamily="18" charset="0"/>
                              </a:rPr>
                              <m:t>𝑆</m:t>
                            </m:r>
                          </m:e>
                          <m:sub>
                            <m:r>
                              <a:rPr lang="en-US" altLang="zh-CN" b="0" i="1" smtClean="0">
                                <a:solidFill>
                                  <a:srgbClr val="0070C0"/>
                                </a:solidFill>
                                <a:latin typeface="Cambria Math" panose="02040503050406030204" pitchFamily="18" charset="0"/>
                              </a:rPr>
                              <m:t>∞</m:t>
                            </m:r>
                          </m:sub>
                        </m:sSub>
                      </m:e>
                    </m:d>
                    <m:r>
                      <a:rPr lang="en-US" altLang="zh-CN" b="0" i="1" smtClean="0">
                        <a:solidFill>
                          <a:srgbClr val="0070C0"/>
                        </a:solidFill>
                        <a:latin typeface="Cambria Math" panose="02040503050406030204" pitchFamily="18" charset="0"/>
                      </a:rPr>
                      <m:t>=</m:t>
                    </m:r>
                    <m:r>
                      <a:rPr lang="en-US" altLang="zh-CN" b="0" i="1" smtClean="0">
                        <a:solidFill>
                          <a:srgbClr val="0070C0"/>
                        </a:solidFill>
                        <a:latin typeface="Cambria Math" panose="02040503050406030204" pitchFamily="18" charset="0"/>
                      </a:rPr>
                      <m:t>𝑀</m:t>
                    </m:r>
                    <m:r>
                      <a:rPr lang="en-US" altLang="zh-CN" b="0" i="0" smtClean="0">
                        <a:solidFill>
                          <a:srgbClr val="0070C0"/>
                        </a:solidFill>
                        <a:latin typeface="Cambria Math" panose="02040503050406030204" pitchFamily="18" charset="0"/>
                      </a:rPr>
                      <m:t>;</m:t>
                    </m:r>
                  </m:oMath>
                </a14:m>
                <a:endParaRPr lang="en-US" altLang="zh-CN" dirty="0">
                  <a:solidFill>
                    <a:srgbClr val="0070C0"/>
                  </a:solidFill>
                </a:endParaRPr>
              </a:p>
              <a:p>
                <a:r>
                  <a:rPr lang="en-US" altLang="zh-CN" dirty="0">
                    <a:solidFill>
                      <a:srgbClr val="0070C0"/>
                    </a:solidFill>
                  </a:rPr>
                  <a:t>(4)</a:t>
                </a:r>
                <a:r>
                  <a:rPr lang="zh-CN" altLang="en-US" dirty="0">
                    <a:solidFill>
                      <a:srgbClr val="0070C0"/>
                    </a:solidFill>
                  </a:rPr>
                  <a:t> </a:t>
                </a:r>
                <a:r>
                  <a:rPr lang="en-US" altLang="zh-CN" dirty="0">
                    <a:solidFill>
                      <a:srgbClr val="0070C0"/>
                    </a:solidFill>
                  </a:rPr>
                  <a:t>if</a:t>
                </a:r>
                <a:r>
                  <a:rPr lang="zh-CN" altLang="en-US" dirty="0">
                    <a:solidFill>
                      <a:srgbClr val="0070C0"/>
                    </a:solidFill>
                  </a:rPr>
                  <a:t> </a:t>
                </a:r>
                <a14:m>
                  <m:oMath xmlns:m="http://schemas.openxmlformats.org/officeDocument/2006/math">
                    <m:sSub>
                      <m:sSubPr>
                        <m:ctrlPr>
                          <a:rPr lang="en-US" altLang="zh-CN" i="1" smtClean="0">
                            <a:solidFill>
                              <a:srgbClr val="0070C0"/>
                            </a:solidFill>
                            <a:latin typeface="Cambria Math" panose="02040503050406030204" pitchFamily="18" charset="0"/>
                          </a:rPr>
                        </m:ctrlPr>
                      </m:sSubPr>
                      <m:e>
                        <m:r>
                          <a:rPr lang="en-US" altLang="zh-CN" b="0" i="1" smtClean="0">
                            <a:solidFill>
                              <a:srgbClr val="0070C0"/>
                            </a:solidFill>
                            <a:latin typeface="Cambria Math" panose="02040503050406030204" pitchFamily="18" charset="0"/>
                          </a:rPr>
                          <m:t> </m:t>
                        </m:r>
                        <m:r>
                          <a:rPr lang="en-US" altLang="zh-CN" i="1">
                            <a:solidFill>
                              <a:srgbClr val="0070C0"/>
                            </a:solidFill>
                            <a:latin typeface="Cambria Math" panose="02040503050406030204" pitchFamily="18" charset="0"/>
                          </a:rPr>
                          <m:t>𝑚</m:t>
                        </m:r>
                      </m:e>
                      <m:sub>
                        <m:r>
                          <a:rPr lang="en-US" altLang="zh-CN" i="1">
                            <a:solidFill>
                              <a:srgbClr val="0070C0"/>
                            </a:solidFill>
                            <a:latin typeface="Cambria Math" panose="02040503050406030204" pitchFamily="18" charset="0"/>
                          </a:rPr>
                          <m:t>𝐻</m:t>
                        </m:r>
                      </m:sub>
                    </m:sSub>
                    <m:d>
                      <m:dPr>
                        <m:ctrlPr>
                          <a:rPr lang="en-US" altLang="zh-CN" i="1">
                            <a:solidFill>
                              <a:srgbClr val="0070C0"/>
                            </a:solidFill>
                            <a:latin typeface="Cambria Math" panose="02040503050406030204" pitchFamily="18" charset="0"/>
                          </a:rPr>
                        </m:ctrlPr>
                      </m:dPr>
                      <m:e>
                        <m:sSub>
                          <m:sSubPr>
                            <m:ctrlPr>
                              <a:rPr lang="en-US" altLang="zh-CN" i="1">
                                <a:solidFill>
                                  <a:srgbClr val="0070C0"/>
                                </a:solidFill>
                                <a:latin typeface="Cambria Math" panose="02040503050406030204" pitchFamily="18" charset="0"/>
                              </a:rPr>
                            </m:ctrlPr>
                          </m:sSubPr>
                          <m:e>
                            <m:r>
                              <a:rPr lang="en-US" altLang="zh-CN" i="1">
                                <a:solidFill>
                                  <a:srgbClr val="0070C0"/>
                                </a:solidFill>
                                <a:latin typeface="Cambria Math" panose="02040503050406030204" pitchFamily="18" charset="0"/>
                              </a:rPr>
                              <m:t>𝑆</m:t>
                            </m:r>
                          </m:e>
                          <m:sub>
                            <m:r>
                              <a:rPr lang="en-US" altLang="zh-CN" b="0" i="1" smtClean="0">
                                <a:solidFill>
                                  <a:srgbClr val="0070C0"/>
                                </a:solidFill>
                                <a:latin typeface="Cambria Math" panose="02040503050406030204" pitchFamily="18" charset="0"/>
                              </a:rPr>
                              <m:t>0</m:t>
                            </m:r>
                          </m:sub>
                        </m:sSub>
                      </m:e>
                    </m:d>
                    <m:r>
                      <a:rPr lang="en-US" altLang="zh-CN" b="0" i="0" smtClean="0">
                        <a:solidFill>
                          <a:srgbClr val="0070C0"/>
                        </a:solidFill>
                        <a:latin typeface="Cambria Math" panose="02040503050406030204" pitchFamily="18" charset="0"/>
                      </a:rPr>
                      <m:t>=</m:t>
                    </m:r>
                    <m:sSub>
                      <m:sSubPr>
                        <m:ctrlPr>
                          <a:rPr lang="en-US" altLang="zh-CN" i="1">
                            <a:solidFill>
                              <a:srgbClr val="0070C0"/>
                            </a:solidFill>
                            <a:latin typeface="Cambria Math" panose="02040503050406030204" pitchFamily="18" charset="0"/>
                          </a:rPr>
                        </m:ctrlPr>
                      </m:sSubPr>
                      <m:e>
                        <m:r>
                          <a:rPr lang="en-US" altLang="zh-CN" i="1">
                            <a:solidFill>
                              <a:srgbClr val="0070C0"/>
                            </a:solidFill>
                            <a:latin typeface="Cambria Math" panose="02040503050406030204" pitchFamily="18" charset="0"/>
                          </a:rPr>
                          <m:t> </m:t>
                        </m:r>
                        <m:r>
                          <a:rPr lang="en-US" altLang="zh-CN" i="1">
                            <a:solidFill>
                              <a:srgbClr val="0070C0"/>
                            </a:solidFill>
                            <a:latin typeface="Cambria Math" panose="02040503050406030204" pitchFamily="18" charset="0"/>
                          </a:rPr>
                          <m:t>𝑚</m:t>
                        </m:r>
                      </m:e>
                      <m:sub>
                        <m:r>
                          <a:rPr lang="en-US" altLang="zh-CN" i="1">
                            <a:solidFill>
                              <a:srgbClr val="0070C0"/>
                            </a:solidFill>
                            <a:latin typeface="Cambria Math" panose="02040503050406030204" pitchFamily="18" charset="0"/>
                          </a:rPr>
                          <m:t>𝐻</m:t>
                        </m:r>
                      </m:sub>
                    </m:sSub>
                    <m:d>
                      <m:dPr>
                        <m:ctrlPr>
                          <a:rPr lang="en-US" altLang="zh-CN" i="1">
                            <a:solidFill>
                              <a:srgbClr val="0070C0"/>
                            </a:solidFill>
                            <a:latin typeface="Cambria Math" panose="02040503050406030204" pitchFamily="18" charset="0"/>
                          </a:rPr>
                        </m:ctrlPr>
                      </m:dPr>
                      <m:e>
                        <m:sSub>
                          <m:sSubPr>
                            <m:ctrlPr>
                              <a:rPr lang="en-US" altLang="zh-CN" i="1">
                                <a:solidFill>
                                  <a:srgbClr val="0070C0"/>
                                </a:solidFill>
                                <a:latin typeface="Cambria Math" panose="02040503050406030204" pitchFamily="18" charset="0"/>
                              </a:rPr>
                            </m:ctrlPr>
                          </m:sSubPr>
                          <m:e>
                            <m:r>
                              <a:rPr lang="en-US" altLang="zh-CN" i="1">
                                <a:solidFill>
                                  <a:srgbClr val="0070C0"/>
                                </a:solidFill>
                                <a:latin typeface="Cambria Math" panose="02040503050406030204" pitchFamily="18" charset="0"/>
                              </a:rPr>
                              <m:t>𝑆</m:t>
                            </m:r>
                          </m:e>
                          <m:sub>
                            <m:r>
                              <a:rPr lang="en-US" altLang="zh-CN" b="0" i="1" smtClean="0">
                                <a:solidFill>
                                  <a:srgbClr val="0070C0"/>
                                </a:solidFill>
                                <a:latin typeface="Cambria Math" panose="02040503050406030204" pitchFamily="18" charset="0"/>
                              </a:rPr>
                              <m:t>∞</m:t>
                            </m:r>
                          </m:sub>
                        </m:sSub>
                      </m:e>
                    </m:d>
                  </m:oMath>
                </a14:m>
                <a:r>
                  <a:rPr lang="en-US" altLang="zh-CN" dirty="0">
                    <a:solidFill>
                      <a:srgbClr val="0070C0"/>
                    </a:solidFill>
                  </a:rPr>
                  <a:t>, then the initial data set will give a Schwarzschild spacetime.</a:t>
                </a:r>
                <a:endParaRPr lang="zh-CN" altLang="en-US" dirty="0">
                  <a:solidFill>
                    <a:srgbClr val="0070C0"/>
                  </a:solidFill>
                </a:endParaRPr>
              </a:p>
            </p:txBody>
          </p:sp>
        </mc:Choice>
        <mc:Fallback xmlns="">
          <p:sp>
            <p:nvSpPr>
              <p:cNvPr id="3" name="内容占位符 2">
                <a:extLst>
                  <a:ext uri="{FF2B5EF4-FFF2-40B4-BE49-F238E27FC236}">
                    <a16:creationId xmlns:a16="http://schemas.microsoft.com/office/drawing/2014/main" id="{99471504-D0AE-0124-F602-0911CE383E83}"/>
                  </a:ext>
                </a:extLst>
              </p:cNvPr>
              <p:cNvSpPr>
                <a:spLocks noGrp="1" noRot="1" noChangeAspect="1" noMove="1" noResize="1" noEditPoints="1" noAdjustHandles="1" noChangeArrowheads="1" noChangeShapeType="1" noTextEdit="1"/>
              </p:cNvSpPr>
              <p:nvPr>
                <p:ph idx="1"/>
              </p:nvPr>
            </p:nvSpPr>
            <p:spPr>
              <a:xfrm>
                <a:off x="349974" y="1504335"/>
                <a:ext cx="9459851" cy="3618081"/>
              </a:xfrm>
              <a:blipFill>
                <a:blip r:embed="rId2"/>
                <a:stretch>
                  <a:fillRect l="-258" t="-1855" r="-709"/>
                </a:stretch>
              </a:blipFill>
            </p:spPr>
            <p:txBody>
              <a:bodyPr/>
              <a:lstStyle/>
              <a:p>
                <a:r>
                  <a:rPr lang="zh-CN" altLang="en-US">
                    <a:noFill/>
                  </a:rPr>
                  <a:t> </a:t>
                </a:r>
              </a:p>
            </p:txBody>
          </p:sp>
        </mc:Fallback>
      </mc:AlternateContent>
      <p:sp>
        <p:nvSpPr>
          <p:cNvPr id="4" name="文本框 3">
            <a:extLst>
              <a:ext uri="{FF2B5EF4-FFF2-40B4-BE49-F238E27FC236}">
                <a16:creationId xmlns:a16="http://schemas.microsoft.com/office/drawing/2014/main" id="{201971C5-7145-87AD-9DFA-2E7EA5BD5F9C}"/>
              </a:ext>
            </a:extLst>
          </p:cNvPr>
          <p:cNvSpPr txBox="1"/>
          <p:nvPr/>
        </p:nvSpPr>
        <p:spPr>
          <a:xfrm>
            <a:off x="349973" y="167554"/>
            <a:ext cx="6769917" cy="584775"/>
          </a:xfrm>
          <a:prstGeom prst="rect">
            <a:avLst/>
          </a:prstGeom>
          <a:noFill/>
        </p:spPr>
        <p:txBody>
          <a:bodyPr wrap="square" rtlCol="0">
            <a:spAutoFit/>
          </a:bodyPr>
          <a:lstStyle/>
          <a:p>
            <a:r>
              <a:rPr lang="en-US" altLang="zh-CN" sz="3200" dirty="0"/>
              <a:t>Proofs in time symmetric case</a:t>
            </a:r>
          </a:p>
        </p:txBody>
      </p:sp>
      <p:sp>
        <p:nvSpPr>
          <p:cNvPr id="5" name="文本框 4">
            <a:extLst>
              <a:ext uri="{FF2B5EF4-FFF2-40B4-BE49-F238E27FC236}">
                <a16:creationId xmlns:a16="http://schemas.microsoft.com/office/drawing/2014/main" id="{D16784EE-B050-A5A7-A954-9F094514C696}"/>
              </a:ext>
            </a:extLst>
          </p:cNvPr>
          <p:cNvSpPr txBox="1"/>
          <p:nvPr/>
        </p:nvSpPr>
        <p:spPr>
          <a:xfrm>
            <a:off x="275303" y="855407"/>
            <a:ext cx="9114503" cy="400110"/>
          </a:xfrm>
          <a:prstGeom prst="rect">
            <a:avLst/>
          </a:prstGeom>
          <a:noFill/>
        </p:spPr>
        <p:txBody>
          <a:bodyPr wrap="square" rtlCol="0">
            <a:spAutoFit/>
          </a:bodyPr>
          <a:lstStyle/>
          <a:p>
            <a:r>
              <a:rPr lang="en-US" altLang="zh-CN" sz="2000" dirty="0"/>
              <a:t>Overview on the proof finished Gerhard </a:t>
            </a:r>
            <a:r>
              <a:rPr lang="en-US" altLang="zh-CN" sz="2000" dirty="0" err="1"/>
              <a:t>Huisken</a:t>
            </a:r>
            <a:r>
              <a:rPr lang="en-US" altLang="zh-CN" sz="2000" dirty="0"/>
              <a:t> and Tom </a:t>
            </a:r>
            <a:r>
              <a:rPr lang="en-US" altLang="zh-CN" sz="2000" dirty="0" err="1"/>
              <a:t>Ilmanen</a:t>
            </a:r>
            <a:r>
              <a:rPr lang="en-US" altLang="zh-CN" sz="2000" dirty="0"/>
              <a:t>:  </a:t>
            </a:r>
            <a:endParaRPr lang="zh-CN" altLang="en-US" sz="2000" dirty="0"/>
          </a:p>
        </p:txBody>
      </p:sp>
      <p:sp>
        <p:nvSpPr>
          <p:cNvPr id="6" name="文本框 5">
            <a:extLst>
              <a:ext uri="{FF2B5EF4-FFF2-40B4-BE49-F238E27FC236}">
                <a16:creationId xmlns:a16="http://schemas.microsoft.com/office/drawing/2014/main" id="{C2D20E0B-61D8-D217-377D-4178F5C6A423}"/>
              </a:ext>
            </a:extLst>
          </p:cNvPr>
          <p:cNvSpPr txBox="1"/>
          <p:nvPr/>
        </p:nvSpPr>
        <p:spPr>
          <a:xfrm>
            <a:off x="275303" y="5412323"/>
            <a:ext cx="11838038" cy="369332"/>
          </a:xfrm>
          <a:prstGeom prst="rect">
            <a:avLst/>
          </a:prstGeom>
          <a:noFill/>
        </p:spPr>
        <p:txBody>
          <a:bodyPr wrap="square" rtlCol="0">
            <a:spAutoFit/>
          </a:bodyPr>
          <a:lstStyle/>
          <a:p>
            <a:r>
              <a:rPr lang="en-US" altLang="zh-CN" dirty="0"/>
              <a:t>The most important conception in this proof are “inverse mean curvature flow” and its weak form</a:t>
            </a:r>
            <a:endParaRPr lang="zh-CN" altLang="en-US" dirty="0"/>
          </a:p>
        </p:txBody>
      </p:sp>
      <p:grpSp>
        <p:nvGrpSpPr>
          <p:cNvPr id="10" name="组合 9">
            <a:extLst>
              <a:ext uri="{FF2B5EF4-FFF2-40B4-BE49-F238E27FC236}">
                <a16:creationId xmlns:a16="http://schemas.microsoft.com/office/drawing/2014/main" id="{960CEF0A-F365-46D6-A86B-EADCA0D414FA}"/>
              </a:ext>
            </a:extLst>
          </p:cNvPr>
          <p:cNvGrpSpPr/>
          <p:nvPr/>
        </p:nvGrpSpPr>
        <p:grpSpPr>
          <a:xfrm>
            <a:off x="8167456" y="2796466"/>
            <a:ext cx="2430442" cy="1091953"/>
            <a:chOff x="8167456" y="2796466"/>
            <a:chExt cx="2430442" cy="1091953"/>
          </a:xfrm>
        </p:grpSpPr>
        <p:sp>
          <p:nvSpPr>
            <p:cNvPr id="2" name="右大括号 1">
              <a:extLst>
                <a:ext uri="{FF2B5EF4-FFF2-40B4-BE49-F238E27FC236}">
                  <a16:creationId xmlns:a16="http://schemas.microsoft.com/office/drawing/2014/main" id="{D4F54644-01B5-4B47-8187-8F9C15D01EDA}"/>
                </a:ext>
              </a:extLst>
            </p:cNvPr>
            <p:cNvSpPr/>
            <p:nvPr/>
          </p:nvSpPr>
          <p:spPr>
            <a:xfrm>
              <a:off x="8167456" y="2796466"/>
              <a:ext cx="292963" cy="1091953"/>
            </a:xfrm>
            <a:prstGeom prst="rightBrace">
              <a:avLst/>
            </a:prstGeom>
            <a:ln w="57150"/>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mc:AlternateContent xmlns:mc="http://schemas.openxmlformats.org/markup-compatibility/2006" xmlns:a14="http://schemas.microsoft.com/office/drawing/2010/main">
          <mc:Choice Requires="a14">
            <p:sp>
              <p:nvSpPr>
                <p:cNvPr id="8" name="矩形 7">
                  <a:extLst>
                    <a:ext uri="{FF2B5EF4-FFF2-40B4-BE49-F238E27FC236}">
                      <a16:creationId xmlns:a16="http://schemas.microsoft.com/office/drawing/2014/main" id="{B2DF7B6D-7426-458C-BB6B-3D924E463BFB}"/>
                    </a:ext>
                  </a:extLst>
                </p:cNvPr>
                <p:cNvSpPr/>
                <p:nvPr/>
              </p:nvSpPr>
              <p:spPr>
                <a:xfrm>
                  <a:off x="8535089" y="3128569"/>
                  <a:ext cx="2062809" cy="42774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ad>
                          <m:radPr>
                            <m:degHide m:val="on"/>
                            <m:ctrlPr>
                              <a:rPr lang="en-US" altLang="zh-CN" i="1">
                                <a:solidFill>
                                  <a:schemeClr val="accent2">
                                    <a:lumMod val="75000"/>
                                  </a:schemeClr>
                                </a:solidFill>
                                <a:latin typeface="Cambria Math" panose="02040503050406030204" pitchFamily="18" charset="0"/>
                              </a:rPr>
                            </m:ctrlPr>
                          </m:radPr>
                          <m:deg/>
                          <m:e>
                            <m:sSub>
                              <m:sSubPr>
                                <m:ctrlPr>
                                  <a:rPr lang="en-US" altLang="zh-CN" i="1">
                                    <a:solidFill>
                                      <a:schemeClr val="accent2">
                                        <a:lumMod val="75000"/>
                                      </a:schemeClr>
                                    </a:solidFill>
                                    <a:latin typeface="Cambria Math" panose="02040503050406030204" pitchFamily="18" charset="0"/>
                                  </a:rPr>
                                </m:ctrlPr>
                              </m:sSubPr>
                              <m:e>
                                <m:r>
                                  <a:rPr lang="en-US" altLang="zh-CN" i="1">
                                    <a:solidFill>
                                      <a:schemeClr val="accent2">
                                        <a:lumMod val="75000"/>
                                      </a:schemeClr>
                                    </a:solidFill>
                                    <a:latin typeface="Cambria Math" panose="02040503050406030204" pitchFamily="18" charset="0"/>
                                  </a:rPr>
                                  <m:t>𝐴</m:t>
                                </m:r>
                              </m:e>
                              <m:sub>
                                <m:r>
                                  <a:rPr lang="en-US" altLang="zh-CN" i="1">
                                    <a:solidFill>
                                      <a:schemeClr val="accent2">
                                        <a:lumMod val="75000"/>
                                      </a:schemeClr>
                                    </a:solidFill>
                                    <a:latin typeface="Cambria Math" panose="02040503050406030204" pitchFamily="18" charset="0"/>
                                  </a:rPr>
                                  <m:t>𝑚</m:t>
                                </m:r>
                              </m:sub>
                            </m:sSub>
                            <m:d>
                              <m:dPr>
                                <m:ctrlPr>
                                  <a:rPr lang="en-US" altLang="zh-CN" i="1">
                                    <a:solidFill>
                                      <a:schemeClr val="accent2">
                                        <a:lumMod val="75000"/>
                                      </a:schemeClr>
                                    </a:solidFill>
                                    <a:latin typeface="Cambria Math" panose="02040503050406030204" pitchFamily="18" charset="0"/>
                                  </a:rPr>
                                </m:ctrlPr>
                              </m:dPr>
                              <m:e>
                                <m:r>
                                  <a:rPr lang="en-US" altLang="zh-CN" i="1">
                                    <a:solidFill>
                                      <a:schemeClr val="accent2">
                                        <a:lumMod val="75000"/>
                                      </a:schemeClr>
                                    </a:solidFill>
                                    <a:latin typeface="Cambria Math" panose="02040503050406030204" pitchFamily="18" charset="0"/>
                                  </a:rPr>
                                  <m:t>𝑆</m:t>
                                </m:r>
                              </m:e>
                            </m:d>
                            <m:r>
                              <a:rPr lang="en-US" altLang="zh-CN" i="1">
                                <a:solidFill>
                                  <a:schemeClr val="accent2">
                                    <a:lumMod val="75000"/>
                                  </a:schemeClr>
                                </a:solidFill>
                                <a:latin typeface="Cambria Math" panose="02040503050406030204" pitchFamily="18" charset="0"/>
                              </a:rPr>
                              <m:t>/16</m:t>
                            </m:r>
                            <m:r>
                              <a:rPr lang="en-US" altLang="zh-CN" i="1">
                                <a:solidFill>
                                  <a:schemeClr val="accent2">
                                    <a:lumMod val="75000"/>
                                  </a:schemeClr>
                                </a:solidFill>
                                <a:latin typeface="Cambria Math" panose="02040503050406030204" pitchFamily="18" charset="0"/>
                              </a:rPr>
                              <m:t>𝜋</m:t>
                            </m:r>
                          </m:e>
                        </m:rad>
                        <m:r>
                          <a:rPr lang="en-US" altLang="zh-CN" i="1">
                            <a:solidFill>
                              <a:schemeClr val="accent2">
                                <a:lumMod val="75000"/>
                              </a:schemeClr>
                            </a:solidFill>
                            <a:latin typeface="Cambria Math" panose="02040503050406030204" pitchFamily="18" charset="0"/>
                          </a:rPr>
                          <m:t>≤</m:t>
                        </m:r>
                        <m:r>
                          <a:rPr lang="en-US" altLang="zh-CN" i="1">
                            <a:solidFill>
                              <a:schemeClr val="accent2">
                                <a:lumMod val="75000"/>
                              </a:schemeClr>
                            </a:solidFill>
                            <a:latin typeface="Cambria Math" panose="02040503050406030204" pitchFamily="18" charset="0"/>
                          </a:rPr>
                          <m:t>𝑀</m:t>
                        </m:r>
                      </m:oMath>
                    </m:oMathPara>
                  </a14:m>
                  <a:endParaRPr lang="en-US" altLang="zh-CN" i="1" dirty="0">
                    <a:solidFill>
                      <a:schemeClr val="accent2">
                        <a:lumMod val="75000"/>
                      </a:schemeClr>
                    </a:solidFill>
                    <a:latin typeface="Times New Roman" panose="02020603050405020304" pitchFamily="18" charset="0"/>
                    <a:cs typeface="Times New Roman" panose="02020603050405020304" pitchFamily="18" charset="0"/>
                  </a:endParaRPr>
                </a:p>
              </p:txBody>
            </p:sp>
          </mc:Choice>
          <mc:Fallback xmlns="">
            <p:sp>
              <p:nvSpPr>
                <p:cNvPr id="8" name="矩形 7">
                  <a:extLst>
                    <a:ext uri="{FF2B5EF4-FFF2-40B4-BE49-F238E27FC236}">
                      <a16:creationId xmlns:a16="http://schemas.microsoft.com/office/drawing/2014/main" id="{B2DF7B6D-7426-458C-BB6B-3D924E463BFB}"/>
                    </a:ext>
                  </a:extLst>
                </p:cNvPr>
                <p:cNvSpPr>
                  <a:spLocks noRot="1" noChangeAspect="1" noMove="1" noResize="1" noEditPoints="1" noAdjustHandles="1" noChangeArrowheads="1" noChangeShapeType="1" noTextEdit="1"/>
                </p:cNvSpPr>
                <p:nvPr/>
              </p:nvSpPr>
              <p:spPr>
                <a:xfrm>
                  <a:off x="8535089" y="3128569"/>
                  <a:ext cx="2062809" cy="427746"/>
                </a:xfrm>
                <a:prstGeom prst="rect">
                  <a:avLst/>
                </a:prstGeom>
                <a:blipFill>
                  <a:blip r:embed="rId3"/>
                  <a:stretch>
                    <a:fillRect b="-12857"/>
                  </a:stretch>
                </a:blipFill>
              </p:spPr>
              <p:txBody>
                <a:bodyPr/>
                <a:lstStyle/>
                <a:p>
                  <a:r>
                    <a:rPr lang="zh-CN" altLang="en-US">
                      <a:noFill/>
                    </a:rPr>
                    <a:t> </a:t>
                  </a:r>
                </a:p>
              </p:txBody>
            </p:sp>
          </mc:Fallback>
        </mc:AlternateContent>
      </p:grpSp>
    </p:spTree>
    <p:extLst>
      <p:ext uri="{BB962C8B-B14F-4D97-AF65-F5344CB8AC3E}">
        <p14:creationId xmlns:p14="http://schemas.microsoft.com/office/powerpoint/2010/main" val="2343591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 calcmode="lin" valueType="num">
                                      <p:cBhvr>
                                        <p:cTn id="14"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p:cTn id="21"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23" dur="500"/>
                                        <p:tgtEl>
                                          <p:spTgt spid="3">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 calcmode="lin" valueType="num">
                                      <p:cBhvr>
                                        <p:cTn id="28"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9"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30" dur="500"/>
                                        <p:tgtEl>
                                          <p:spTgt spid="3">
                                            <p:txEl>
                                              <p:pRg st="4" end="4"/>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26" presetClass="entr" presetSubtype="0" fill="hold" nodeType="click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ipe(down)">
                                      <p:cBhvr>
                                        <p:cTn id="35" dur="580">
                                          <p:stCondLst>
                                            <p:cond delay="0"/>
                                          </p:stCondLst>
                                        </p:cTn>
                                        <p:tgtEl>
                                          <p:spTgt spid="10"/>
                                        </p:tgtEl>
                                      </p:cBhvr>
                                    </p:animEffect>
                                    <p:anim calcmode="lin" valueType="num">
                                      <p:cBhvr>
                                        <p:cTn id="36" dur="1822"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37" dur="664"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38" dur="664" tmFilter="0, 0; 0.125,0.2665; 0.25,0.4; 0.375,0.465; 0.5,0.5;  0.625,0.535; 0.75,0.6; 0.875,0.7335; 1,1">
                                          <p:stCondLst>
                                            <p:cond delay="664"/>
                                          </p:stCondLst>
                                        </p:cTn>
                                        <p:tgtEl>
                                          <p:spTgt spid="10"/>
                                        </p:tgtEl>
                                        <p:attrNameLst>
                                          <p:attrName>ppt_y</p:attrName>
                                        </p:attrNameLst>
                                      </p:cBhvr>
                                      <p:tavLst>
                                        <p:tav tm="0" fmla="#ppt_y-sin(pi*$)/9">
                                          <p:val>
                                            <p:fltVal val="0"/>
                                          </p:val>
                                        </p:tav>
                                        <p:tav tm="100000">
                                          <p:val>
                                            <p:fltVal val="1"/>
                                          </p:val>
                                        </p:tav>
                                      </p:tavLst>
                                    </p:anim>
                                    <p:anim calcmode="lin" valueType="num">
                                      <p:cBhvr>
                                        <p:cTn id="39" dur="332" tmFilter="0, 0; 0.125,0.2665; 0.25,0.4; 0.375,0.465; 0.5,0.5;  0.625,0.535; 0.75,0.6; 0.875,0.7335; 1,1">
                                          <p:stCondLst>
                                            <p:cond delay="1324"/>
                                          </p:stCondLst>
                                        </p:cTn>
                                        <p:tgtEl>
                                          <p:spTgt spid="10"/>
                                        </p:tgtEl>
                                        <p:attrNameLst>
                                          <p:attrName>ppt_y</p:attrName>
                                        </p:attrNameLst>
                                      </p:cBhvr>
                                      <p:tavLst>
                                        <p:tav tm="0" fmla="#ppt_y-sin(pi*$)/27">
                                          <p:val>
                                            <p:fltVal val="0"/>
                                          </p:val>
                                        </p:tav>
                                        <p:tav tm="100000">
                                          <p:val>
                                            <p:fltVal val="1"/>
                                          </p:val>
                                        </p:tav>
                                      </p:tavLst>
                                    </p:anim>
                                    <p:anim calcmode="lin" valueType="num">
                                      <p:cBhvr>
                                        <p:cTn id="40" dur="164" tmFilter="0, 0; 0.125,0.2665; 0.25,0.4; 0.375,0.465; 0.5,0.5;  0.625,0.535; 0.75,0.6; 0.875,0.7335; 1,1">
                                          <p:stCondLst>
                                            <p:cond delay="1656"/>
                                          </p:stCondLst>
                                        </p:cTn>
                                        <p:tgtEl>
                                          <p:spTgt spid="10"/>
                                        </p:tgtEl>
                                        <p:attrNameLst>
                                          <p:attrName>ppt_y</p:attrName>
                                        </p:attrNameLst>
                                      </p:cBhvr>
                                      <p:tavLst>
                                        <p:tav tm="0" fmla="#ppt_y-sin(pi*$)/81">
                                          <p:val>
                                            <p:fltVal val="0"/>
                                          </p:val>
                                        </p:tav>
                                        <p:tav tm="100000">
                                          <p:val>
                                            <p:fltVal val="1"/>
                                          </p:val>
                                        </p:tav>
                                      </p:tavLst>
                                    </p:anim>
                                    <p:animScale>
                                      <p:cBhvr>
                                        <p:cTn id="41" dur="26">
                                          <p:stCondLst>
                                            <p:cond delay="650"/>
                                          </p:stCondLst>
                                        </p:cTn>
                                        <p:tgtEl>
                                          <p:spTgt spid="10"/>
                                        </p:tgtEl>
                                      </p:cBhvr>
                                      <p:to x="100000" y="60000"/>
                                    </p:animScale>
                                    <p:animScale>
                                      <p:cBhvr>
                                        <p:cTn id="42" dur="166" decel="50000">
                                          <p:stCondLst>
                                            <p:cond delay="676"/>
                                          </p:stCondLst>
                                        </p:cTn>
                                        <p:tgtEl>
                                          <p:spTgt spid="10"/>
                                        </p:tgtEl>
                                      </p:cBhvr>
                                      <p:to x="100000" y="100000"/>
                                    </p:animScale>
                                    <p:animScale>
                                      <p:cBhvr>
                                        <p:cTn id="43" dur="26">
                                          <p:stCondLst>
                                            <p:cond delay="1312"/>
                                          </p:stCondLst>
                                        </p:cTn>
                                        <p:tgtEl>
                                          <p:spTgt spid="10"/>
                                        </p:tgtEl>
                                      </p:cBhvr>
                                      <p:to x="100000" y="80000"/>
                                    </p:animScale>
                                    <p:animScale>
                                      <p:cBhvr>
                                        <p:cTn id="44" dur="166" decel="50000">
                                          <p:stCondLst>
                                            <p:cond delay="1338"/>
                                          </p:stCondLst>
                                        </p:cTn>
                                        <p:tgtEl>
                                          <p:spTgt spid="10"/>
                                        </p:tgtEl>
                                      </p:cBhvr>
                                      <p:to x="100000" y="100000"/>
                                    </p:animScale>
                                    <p:animScale>
                                      <p:cBhvr>
                                        <p:cTn id="45" dur="26">
                                          <p:stCondLst>
                                            <p:cond delay="1642"/>
                                          </p:stCondLst>
                                        </p:cTn>
                                        <p:tgtEl>
                                          <p:spTgt spid="10"/>
                                        </p:tgtEl>
                                      </p:cBhvr>
                                      <p:to x="100000" y="90000"/>
                                    </p:animScale>
                                    <p:animScale>
                                      <p:cBhvr>
                                        <p:cTn id="46" dur="166" decel="50000">
                                          <p:stCondLst>
                                            <p:cond delay="1668"/>
                                          </p:stCondLst>
                                        </p:cTn>
                                        <p:tgtEl>
                                          <p:spTgt spid="10"/>
                                        </p:tgtEl>
                                      </p:cBhvr>
                                      <p:to x="100000" y="100000"/>
                                    </p:animScale>
                                    <p:animScale>
                                      <p:cBhvr>
                                        <p:cTn id="47" dur="26">
                                          <p:stCondLst>
                                            <p:cond delay="1808"/>
                                          </p:stCondLst>
                                        </p:cTn>
                                        <p:tgtEl>
                                          <p:spTgt spid="10"/>
                                        </p:tgtEl>
                                      </p:cBhvr>
                                      <p:to x="100000" y="95000"/>
                                    </p:animScale>
                                    <p:animScale>
                                      <p:cBhvr>
                                        <p:cTn id="48" dur="166" decel="50000">
                                          <p:stCondLst>
                                            <p:cond delay="1834"/>
                                          </p:stCondLst>
                                        </p:cTn>
                                        <p:tgtEl>
                                          <p:spTgt spid="10"/>
                                        </p:tgtEl>
                                      </p:cBhvr>
                                      <p:to x="100000" y="100000"/>
                                    </p:animScale>
                                  </p:childTnLst>
                                </p:cTn>
                              </p:par>
                            </p:childTnLst>
                          </p:cTn>
                        </p:par>
                      </p:childTnLst>
                    </p:cTn>
                  </p:par>
                  <p:par>
                    <p:cTn id="49" fill="hold">
                      <p:stCondLst>
                        <p:cond delay="indefinite"/>
                      </p:stCondLst>
                      <p:childTnLst>
                        <p:par>
                          <p:cTn id="50" fill="hold">
                            <p:stCondLst>
                              <p:cond delay="0"/>
                            </p:stCondLst>
                            <p:childTnLst>
                              <p:par>
                                <p:cTn id="51" presetID="53" presetClass="entr" presetSubtype="16" fill="hold" grpId="0" nodeType="clickEffect">
                                  <p:stCondLst>
                                    <p:cond delay="0"/>
                                  </p:stCondLst>
                                  <p:childTnLst>
                                    <p:set>
                                      <p:cBhvr>
                                        <p:cTn id="52" dur="1" fill="hold">
                                          <p:stCondLst>
                                            <p:cond delay="0"/>
                                          </p:stCondLst>
                                        </p:cTn>
                                        <p:tgtEl>
                                          <p:spTgt spid="3">
                                            <p:txEl>
                                              <p:pRg st="5" end="5"/>
                                            </p:txEl>
                                          </p:spTgt>
                                        </p:tgtEl>
                                        <p:attrNameLst>
                                          <p:attrName>style.visibility</p:attrName>
                                        </p:attrNameLst>
                                      </p:cBhvr>
                                      <p:to>
                                        <p:strVal val="visible"/>
                                      </p:to>
                                    </p:set>
                                    <p:anim calcmode="lin" valueType="num">
                                      <p:cBhvr>
                                        <p:cTn id="53"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54" dur="500" fill="hold"/>
                                        <p:tgtEl>
                                          <p:spTgt spid="3">
                                            <p:txEl>
                                              <p:pRg st="5" end="5"/>
                                            </p:txEl>
                                          </p:spTgt>
                                        </p:tgtEl>
                                        <p:attrNameLst>
                                          <p:attrName>ppt_h</p:attrName>
                                        </p:attrNameLst>
                                      </p:cBhvr>
                                      <p:tavLst>
                                        <p:tav tm="0">
                                          <p:val>
                                            <p:fltVal val="0"/>
                                          </p:val>
                                        </p:tav>
                                        <p:tav tm="100000">
                                          <p:val>
                                            <p:strVal val="#ppt_h"/>
                                          </p:val>
                                        </p:tav>
                                      </p:tavLst>
                                    </p:anim>
                                    <p:animEffect transition="in" filter="fade">
                                      <p:cBhvr>
                                        <p:cTn id="55" dur="500"/>
                                        <p:tgtEl>
                                          <p:spTgt spid="3">
                                            <p:txEl>
                                              <p:pRg st="5" end="5"/>
                                            </p:txEl>
                                          </p:spTgt>
                                        </p:tgtEl>
                                      </p:cBhvr>
                                    </p:animEffect>
                                  </p:childTnLst>
                                </p:cTn>
                              </p:par>
                            </p:childTnLst>
                          </p:cTn>
                        </p:par>
                      </p:childTnLst>
                    </p:cTn>
                  </p:par>
                  <p:par>
                    <p:cTn id="56" fill="hold">
                      <p:stCondLst>
                        <p:cond delay="indefinite"/>
                      </p:stCondLst>
                      <p:childTnLst>
                        <p:par>
                          <p:cTn id="57" fill="hold">
                            <p:stCondLst>
                              <p:cond delay="0"/>
                            </p:stCondLst>
                            <p:childTnLst>
                              <p:par>
                                <p:cTn id="58" presetID="53" presetClass="entr" presetSubtype="16" fill="hold" grpId="0" nodeType="clickEffect">
                                  <p:stCondLst>
                                    <p:cond delay="0"/>
                                  </p:stCondLst>
                                  <p:childTnLst>
                                    <p:set>
                                      <p:cBhvr>
                                        <p:cTn id="59" dur="1" fill="hold">
                                          <p:stCondLst>
                                            <p:cond delay="0"/>
                                          </p:stCondLst>
                                        </p:cTn>
                                        <p:tgtEl>
                                          <p:spTgt spid="6"/>
                                        </p:tgtEl>
                                        <p:attrNameLst>
                                          <p:attrName>style.visibility</p:attrName>
                                        </p:attrNameLst>
                                      </p:cBhvr>
                                      <p:to>
                                        <p:strVal val="visible"/>
                                      </p:to>
                                    </p:set>
                                    <p:anim calcmode="lin" valueType="num">
                                      <p:cBhvr>
                                        <p:cTn id="60" dur="500" fill="hold"/>
                                        <p:tgtEl>
                                          <p:spTgt spid="6"/>
                                        </p:tgtEl>
                                        <p:attrNameLst>
                                          <p:attrName>ppt_w</p:attrName>
                                        </p:attrNameLst>
                                      </p:cBhvr>
                                      <p:tavLst>
                                        <p:tav tm="0">
                                          <p:val>
                                            <p:fltVal val="0"/>
                                          </p:val>
                                        </p:tav>
                                        <p:tav tm="100000">
                                          <p:val>
                                            <p:strVal val="#ppt_w"/>
                                          </p:val>
                                        </p:tav>
                                      </p:tavLst>
                                    </p:anim>
                                    <p:anim calcmode="lin" valueType="num">
                                      <p:cBhvr>
                                        <p:cTn id="61" dur="500" fill="hold"/>
                                        <p:tgtEl>
                                          <p:spTgt spid="6"/>
                                        </p:tgtEl>
                                        <p:attrNameLst>
                                          <p:attrName>ppt_h</p:attrName>
                                        </p:attrNameLst>
                                      </p:cBhvr>
                                      <p:tavLst>
                                        <p:tav tm="0">
                                          <p:val>
                                            <p:fltVal val="0"/>
                                          </p:val>
                                        </p:tav>
                                        <p:tav tm="100000">
                                          <p:val>
                                            <p:strVal val="#ppt_h"/>
                                          </p:val>
                                        </p:tav>
                                      </p:tavLst>
                                    </p:anim>
                                    <p:animEffect transition="in" filter="fade">
                                      <p:cBhvr>
                                        <p:cTn id="6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2">
                <a:extLst>
                  <a:ext uri="{FF2B5EF4-FFF2-40B4-BE49-F238E27FC236}">
                    <a16:creationId xmlns:a16="http://schemas.microsoft.com/office/drawing/2014/main" id="{FE9AE954-0212-78CE-00B5-05257822ACDD}"/>
                  </a:ext>
                </a:extLst>
              </p:cNvPr>
              <p:cNvSpPr>
                <a:spLocks noGrp="1"/>
              </p:cNvSpPr>
              <p:nvPr>
                <p:ph idx="1"/>
              </p:nvPr>
            </p:nvSpPr>
            <p:spPr>
              <a:xfrm>
                <a:off x="349974" y="1255517"/>
                <a:ext cx="10778274" cy="4916683"/>
              </a:xfrm>
            </p:spPr>
            <p:txBody>
              <a:bodyPr>
                <a:normAutofit fontScale="92500"/>
              </a:bodyPr>
              <a:lstStyle/>
              <a:p>
                <a:r>
                  <a:rPr lang="en-US" altLang="zh-CN" dirty="0" err="1"/>
                  <a:t>Geroch</a:t>
                </a:r>
                <a:r>
                  <a:rPr lang="en-US" altLang="zh-CN" dirty="0"/>
                  <a:t>, Pong Soo Jang and Wald made very important contributions! They proposed a very important tool called “inverse mean curvature flow”;</a:t>
                </a:r>
              </a:p>
              <a:p>
                <a:endParaRPr lang="en-US" altLang="zh-CN" dirty="0"/>
              </a:p>
              <a:p>
                <a:r>
                  <a:rPr lang="en-US" altLang="zh-CN" dirty="0"/>
                  <a:t>For a given initial surface, the flow is generated by the vector field </a:t>
                </a:r>
                <a14:m>
                  <m:oMath xmlns:m="http://schemas.openxmlformats.org/officeDocument/2006/math">
                    <m:sSup>
                      <m:sSupPr>
                        <m:ctrlPr>
                          <a:rPr lang="en-US" altLang="zh-CN" b="0" i="1" smtClean="0">
                            <a:latin typeface="Cambria Math" panose="02040503050406030204" pitchFamily="18" charset="0"/>
                          </a:rPr>
                        </m:ctrlPr>
                      </m:sSupPr>
                      <m:e>
                        <m:r>
                          <a:rPr lang="en-US" altLang="zh-CN" b="0" i="1" smtClean="0">
                            <a:latin typeface="Cambria Math" panose="02040503050406030204" pitchFamily="18" charset="0"/>
                          </a:rPr>
                          <m:t>𝑣</m:t>
                        </m:r>
                      </m:e>
                      <m:sup>
                        <m:r>
                          <a:rPr lang="en-US" altLang="zh-CN" b="0" i="1" smtClean="0">
                            <a:latin typeface="Cambria Math" panose="02040503050406030204" pitchFamily="18" charset="0"/>
                          </a:rPr>
                          <m:t>𝜇</m:t>
                        </m:r>
                      </m:sup>
                    </m:sSup>
                    <m:r>
                      <a:rPr lang="en-US" altLang="zh-CN" b="0" i="1" smtClean="0">
                        <a:latin typeface="Cambria Math" panose="02040503050406030204" pitchFamily="18" charset="0"/>
                      </a:rPr>
                      <m:t>=</m:t>
                    </m:r>
                    <m:sSup>
                      <m:sSupPr>
                        <m:ctrlPr>
                          <a:rPr lang="en-US" altLang="zh-CN" b="0" i="1" smtClean="0">
                            <a:latin typeface="Cambria Math" panose="02040503050406030204" pitchFamily="18" charset="0"/>
                          </a:rPr>
                        </m:ctrlPr>
                      </m:sSupPr>
                      <m:e>
                        <m:r>
                          <a:rPr lang="en-US" altLang="zh-CN" b="0" i="1" smtClean="0">
                            <a:latin typeface="Cambria Math" panose="02040503050406030204" pitchFamily="18" charset="0"/>
                          </a:rPr>
                          <m:t>𝑘</m:t>
                        </m:r>
                      </m:e>
                      <m:sup>
                        <m:r>
                          <a:rPr lang="en-US" altLang="zh-CN" b="0" i="1" smtClean="0">
                            <a:latin typeface="Cambria Math" panose="02040503050406030204" pitchFamily="18" charset="0"/>
                          </a:rPr>
                          <m:t>−1</m:t>
                        </m:r>
                      </m:sup>
                    </m:sSup>
                    <m:sSup>
                      <m:sSupPr>
                        <m:ctrlPr>
                          <a:rPr lang="en-US" altLang="zh-CN" b="0" i="1" smtClean="0">
                            <a:latin typeface="Cambria Math" panose="02040503050406030204" pitchFamily="18" charset="0"/>
                          </a:rPr>
                        </m:ctrlPr>
                      </m:sSupPr>
                      <m:e>
                        <m:r>
                          <a:rPr lang="en-US" altLang="zh-CN" b="0" i="1" smtClean="0">
                            <a:latin typeface="Cambria Math" panose="02040503050406030204" pitchFamily="18" charset="0"/>
                          </a:rPr>
                          <m:t>𝑟</m:t>
                        </m:r>
                      </m:e>
                      <m:sup>
                        <m:r>
                          <a:rPr lang="en-US" altLang="zh-CN" b="0" i="1" smtClean="0">
                            <a:latin typeface="Cambria Math" panose="02040503050406030204" pitchFamily="18" charset="0"/>
                          </a:rPr>
                          <m:t>𝜇</m:t>
                        </m:r>
                      </m:sup>
                    </m:sSup>
                  </m:oMath>
                </a14:m>
                <a:r>
                  <a:rPr lang="en-US" altLang="zh-CN" dirty="0"/>
                  <a:t> and </a:t>
                </a:r>
                <a14:m>
                  <m:oMath xmlns:m="http://schemas.openxmlformats.org/officeDocument/2006/math">
                    <m:sSup>
                      <m:sSupPr>
                        <m:ctrlPr>
                          <a:rPr lang="en-US" altLang="zh-CN" i="1">
                            <a:latin typeface="Cambria Math" panose="02040503050406030204" pitchFamily="18" charset="0"/>
                          </a:rPr>
                        </m:ctrlPr>
                      </m:sSupPr>
                      <m:e>
                        <m:r>
                          <a:rPr lang="en-US" altLang="zh-CN" i="1">
                            <a:latin typeface="Cambria Math" panose="02040503050406030204" pitchFamily="18" charset="0"/>
                          </a:rPr>
                          <m:t>𝑟</m:t>
                        </m:r>
                      </m:e>
                      <m:sup>
                        <m:r>
                          <a:rPr lang="en-US" altLang="zh-CN" i="1">
                            <a:latin typeface="Cambria Math" panose="02040503050406030204" pitchFamily="18" charset="0"/>
                          </a:rPr>
                          <m:t>𝜇</m:t>
                        </m:r>
                      </m:sup>
                    </m:sSup>
                  </m:oMath>
                </a14:m>
                <a:r>
                  <a:rPr lang="en-US" altLang="zh-CN" dirty="0"/>
                  <a:t> is the outward unit normal vector of the surface.</a:t>
                </a:r>
              </a:p>
              <a:p>
                <a:endParaRPr lang="en-US" altLang="zh-CN" dirty="0"/>
              </a:p>
              <a:p>
                <a:r>
                  <a:rPr lang="en-US" altLang="zh-CN" dirty="0"/>
                  <a:t>The Hawking-</a:t>
                </a:r>
                <a:r>
                  <a:rPr lang="en-US" altLang="zh-CN" dirty="0" err="1"/>
                  <a:t>Geroch</a:t>
                </a:r>
                <a:r>
                  <a:rPr lang="en-US" altLang="zh-CN" dirty="0"/>
                  <a:t> mass of surface S</a:t>
                </a:r>
                <a:r>
                  <a:rPr lang="en-US" altLang="zh-CN" baseline="-25000" dirty="0"/>
                  <a:t>y</a:t>
                </a:r>
                <a:r>
                  <a:rPr lang="en-US" altLang="zh-CN" dirty="0"/>
                  <a:t> is defined as</a:t>
                </a:r>
                <a:endParaRPr lang="zh-CN" altLang="en-US" dirty="0"/>
              </a:p>
              <a:p>
                <a:pPr marL="0" indent="0">
                  <a:buNone/>
                </a:pPr>
                <a14:m>
                  <m:oMathPara xmlns:m="http://schemas.openxmlformats.org/officeDocument/2006/math">
                    <m:oMathParaPr>
                      <m:jc m:val="centerGroup"/>
                    </m:oMathParaPr>
                    <m:oMath xmlns:m="http://schemas.openxmlformats.org/officeDocument/2006/math">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𝑚</m:t>
                          </m:r>
                        </m:e>
                        <m:sub>
                          <m:r>
                            <a:rPr lang="en-US" altLang="zh-CN" b="0" i="1" smtClean="0">
                              <a:latin typeface="Cambria Math" panose="02040503050406030204" pitchFamily="18" charset="0"/>
                            </a:rPr>
                            <m:t>𝐻</m:t>
                          </m:r>
                        </m:sub>
                      </m:sSub>
                      <m:d>
                        <m:dPr>
                          <m:ctrlPr>
                            <a:rPr lang="en-US" altLang="zh-CN" b="0" i="1" smtClean="0">
                              <a:latin typeface="Cambria Math" panose="02040503050406030204" pitchFamily="18" charset="0"/>
                            </a:rPr>
                          </m:ctrlPr>
                        </m:dPr>
                        <m:e>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𝑆</m:t>
                              </m:r>
                            </m:e>
                            <m:sub>
                              <m:r>
                                <a:rPr lang="en-US" altLang="zh-CN" b="0" i="1" smtClean="0">
                                  <a:latin typeface="Cambria Math" panose="02040503050406030204" pitchFamily="18" charset="0"/>
                                </a:rPr>
                                <m:t>𝑦</m:t>
                              </m:r>
                            </m:sub>
                          </m:sSub>
                        </m:e>
                      </m:d>
                      <m:r>
                        <a:rPr lang="en-US" altLang="zh-CN" b="0" i="1" smtClean="0">
                          <a:latin typeface="Cambria Math" panose="02040503050406030204" pitchFamily="18" charset="0"/>
                        </a:rPr>
                        <m:t>=</m:t>
                      </m:r>
                      <m:f>
                        <m:fPr>
                          <m:ctrlPr>
                            <a:rPr lang="en-US" altLang="zh-CN" b="0" i="1" smtClean="0">
                              <a:latin typeface="Cambria Math" panose="02040503050406030204" pitchFamily="18" charset="0"/>
                            </a:rPr>
                          </m:ctrlPr>
                        </m:fPr>
                        <m:num>
                          <m:rad>
                            <m:radPr>
                              <m:degHide m:val="on"/>
                              <m:ctrlPr>
                                <a:rPr lang="en-US" altLang="zh-CN" b="0" i="1" smtClean="0">
                                  <a:latin typeface="Cambria Math" panose="02040503050406030204" pitchFamily="18" charset="0"/>
                                </a:rPr>
                              </m:ctrlPr>
                            </m:radPr>
                            <m:deg/>
                            <m:e>
                              <m:r>
                                <a:rPr lang="en-US" altLang="zh-CN" b="0" i="1" smtClean="0">
                                  <a:latin typeface="Cambria Math" panose="02040503050406030204" pitchFamily="18" charset="0"/>
                                </a:rPr>
                                <m:t>𝐴</m:t>
                              </m:r>
                              <m:d>
                                <m:dPr>
                                  <m:ctrlPr>
                                    <a:rPr lang="en-US" altLang="zh-CN" b="0" i="1" smtClean="0">
                                      <a:latin typeface="Cambria Math" panose="02040503050406030204" pitchFamily="18" charset="0"/>
                                    </a:rPr>
                                  </m:ctrlPr>
                                </m:dPr>
                                <m:e>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𝑆</m:t>
                                      </m:r>
                                    </m:e>
                                    <m:sub>
                                      <m:r>
                                        <a:rPr lang="en-US" altLang="zh-CN" b="0" i="1" smtClean="0">
                                          <a:latin typeface="Cambria Math" panose="02040503050406030204" pitchFamily="18" charset="0"/>
                                        </a:rPr>
                                        <m:t>𝑦</m:t>
                                      </m:r>
                                    </m:sub>
                                  </m:sSub>
                                </m:e>
                              </m:d>
                            </m:e>
                          </m:rad>
                        </m:num>
                        <m:den>
                          <m:r>
                            <a:rPr lang="en-US" altLang="zh-CN" b="0" i="1" smtClean="0">
                              <a:latin typeface="Cambria Math" panose="02040503050406030204" pitchFamily="18" charset="0"/>
                            </a:rPr>
                            <m:t>64</m:t>
                          </m:r>
                          <m:sSup>
                            <m:sSupPr>
                              <m:ctrlPr>
                                <a:rPr lang="en-US" altLang="zh-CN" b="0" i="1" smtClean="0">
                                  <a:latin typeface="Cambria Math" panose="02040503050406030204" pitchFamily="18" charset="0"/>
                                </a:rPr>
                              </m:ctrlPr>
                            </m:sSupPr>
                            <m:e>
                              <m:r>
                                <a:rPr lang="en-US" altLang="zh-CN" b="0" i="1" smtClean="0">
                                  <a:latin typeface="Cambria Math" panose="02040503050406030204" pitchFamily="18" charset="0"/>
                                </a:rPr>
                                <m:t>𝜋</m:t>
                              </m:r>
                            </m:e>
                            <m:sup>
                              <m:r>
                                <a:rPr lang="en-US" altLang="zh-CN" b="0" i="1" smtClean="0">
                                  <a:latin typeface="Cambria Math" panose="02040503050406030204" pitchFamily="18" charset="0"/>
                                </a:rPr>
                                <m:t>3/2</m:t>
                              </m:r>
                            </m:sup>
                          </m:sSup>
                        </m:den>
                      </m:f>
                      <m:nary>
                        <m:naryPr>
                          <m:supHide m:val="on"/>
                          <m:ctrlPr>
                            <a:rPr lang="en-US" altLang="zh-CN" b="0" i="1" smtClean="0">
                              <a:latin typeface="Cambria Math" panose="02040503050406030204" pitchFamily="18" charset="0"/>
                            </a:rPr>
                          </m:ctrlPr>
                        </m:naryPr>
                        <m:sub>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𝑆</m:t>
                              </m:r>
                            </m:e>
                            <m:sub>
                              <m:r>
                                <a:rPr lang="en-US" altLang="zh-CN" b="0" i="1" smtClean="0">
                                  <a:latin typeface="Cambria Math" panose="02040503050406030204" pitchFamily="18" charset="0"/>
                                </a:rPr>
                                <m:t>𝑦</m:t>
                              </m:r>
                            </m:sub>
                          </m:sSub>
                        </m:sub>
                        <m:sup/>
                        <m:e>
                          <m:d>
                            <m:dPr>
                              <m:ctrlPr>
                                <a:rPr lang="en-US" altLang="zh-CN" b="0" i="1" smtClean="0">
                                  <a:latin typeface="Cambria Math" panose="02040503050406030204" pitchFamily="18" charset="0"/>
                                </a:rPr>
                              </m:ctrlPr>
                            </m:dPr>
                            <m:e>
                              <m:r>
                                <a:rPr lang="en-US" altLang="zh-CN" b="0" i="1" smtClean="0">
                                  <a:latin typeface="Cambria Math" panose="02040503050406030204" pitchFamily="18" charset="0"/>
                                </a:rPr>
                                <m:t>2</m:t>
                              </m:r>
                              <m:r>
                                <a:rPr lang="en-US" altLang="zh-CN" b="0" i="1" smtClean="0">
                                  <a:latin typeface="Cambria Math" panose="02040503050406030204" pitchFamily="18" charset="0"/>
                                </a:rPr>
                                <m:t>ℛ</m:t>
                              </m:r>
                              <m:r>
                                <a:rPr lang="en-US" altLang="zh-CN" b="0" i="1" smtClean="0">
                                  <a:latin typeface="Cambria Math" panose="02040503050406030204" pitchFamily="18" charset="0"/>
                                </a:rPr>
                                <m:t>−</m:t>
                              </m:r>
                              <m:sSup>
                                <m:sSupPr>
                                  <m:ctrlPr>
                                    <a:rPr lang="en-US" altLang="zh-CN" b="0" i="1" smtClean="0">
                                      <a:latin typeface="Cambria Math" panose="02040503050406030204" pitchFamily="18" charset="0"/>
                                    </a:rPr>
                                  </m:ctrlPr>
                                </m:sSupPr>
                                <m:e>
                                  <m:r>
                                    <a:rPr lang="en-US" altLang="zh-CN" b="0" i="1" smtClean="0">
                                      <a:latin typeface="Cambria Math" panose="02040503050406030204" pitchFamily="18" charset="0"/>
                                    </a:rPr>
                                    <m:t>𝑘</m:t>
                                  </m:r>
                                </m:e>
                                <m:sup>
                                  <m:r>
                                    <a:rPr lang="en-US" altLang="zh-CN" b="0" i="1" smtClean="0">
                                      <a:latin typeface="Cambria Math" panose="02040503050406030204" pitchFamily="18" charset="0"/>
                                    </a:rPr>
                                    <m:t>2</m:t>
                                  </m:r>
                                </m:sup>
                              </m:sSup>
                            </m:e>
                          </m:d>
                          <m:r>
                            <a:rPr lang="en-US" altLang="zh-CN" b="0" i="1" smtClean="0">
                              <a:latin typeface="Cambria Math" panose="02040503050406030204" pitchFamily="18" charset="0"/>
                            </a:rPr>
                            <m:t>𝑑𝑆</m:t>
                          </m:r>
                          <m:r>
                            <a:rPr lang="en-US" altLang="zh-CN" b="0" i="1" smtClean="0">
                              <a:latin typeface="Cambria Math" panose="02040503050406030204" pitchFamily="18" charset="0"/>
                            </a:rPr>
                            <m:t> </m:t>
                          </m:r>
                        </m:e>
                      </m:nary>
                    </m:oMath>
                  </m:oMathPara>
                </a14:m>
                <a:endParaRPr lang="en-US" altLang="zh-CN" dirty="0"/>
              </a:p>
              <a:p>
                <a:r>
                  <a:rPr lang="en-US" altLang="zh-CN" dirty="0" err="1"/>
                  <a:t>Geroch</a:t>
                </a:r>
                <a:r>
                  <a:rPr lang="en-US" altLang="zh-CN" dirty="0"/>
                  <a:t>, Wald and Jang found that the growth rate of Hawking-</a:t>
                </a:r>
                <a:r>
                  <a:rPr lang="en-US" altLang="zh-CN" dirty="0" err="1"/>
                  <a:t>Geroch</a:t>
                </a:r>
                <a:r>
                  <a:rPr lang="en-US" altLang="zh-CN" dirty="0"/>
                  <a:t> mass satisfies</a:t>
                </a:r>
              </a:p>
              <a:p>
                <a:pPr marL="0" indent="0">
                  <a:buNone/>
                </a:pPr>
                <a14:m>
                  <m:oMathPara xmlns:m="http://schemas.openxmlformats.org/officeDocument/2006/math">
                    <m:oMathParaPr>
                      <m:jc m:val="centerGroup"/>
                    </m:oMathParaPr>
                    <m:oMath xmlns:m="http://schemas.openxmlformats.org/officeDocument/2006/math">
                      <m:f>
                        <m:fPr>
                          <m:ctrlPr>
                            <a:rPr lang="en-US" altLang="zh-CN" b="0" i="1" smtClean="0">
                              <a:latin typeface="Cambria Math" panose="02040503050406030204" pitchFamily="18" charset="0"/>
                            </a:rPr>
                          </m:ctrlPr>
                        </m:fPr>
                        <m:num>
                          <m:r>
                            <a:rPr lang="en-US" altLang="zh-CN" b="0" i="1" smtClean="0">
                              <a:latin typeface="Cambria Math" panose="02040503050406030204" pitchFamily="18" charset="0"/>
                            </a:rPr>
                            <m:t>𝑑</m:t>
                          </m:r>
                        </m:num>
                        <m:den>
                          <m:r>
                            <a:rPr lang="en-US" altLang="zh-CN" b="0" i="1" smtClean="0">
                              <a:latin typeface="Cambria Math" panose="02040503050406030204" pitchFamily="18" charset="0"/>
                            </a:rPr>
                            <m:t>𝑑𝑦</m:t>
                          </m:r>
                        </m:den>
                      </m:f>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𝑚</m:t>
                          </m:r>
                        </m:e>
                        <m:sub>
                          <m:r>
                            <a:rPr lang="en-US" altLang="zh-CN" b="0" i="1" smtClean="0">
                              <a:latin typeface="Cambria Math" panose="02040503050406030204" pitchFamily="18" charset="0"/>
                            </a:rPr>
                            <m:t>𝐻</m:t>
                          </m:r>
                        </m:sub>
                      </m:sSub>
                      <m:d>
                        <m:dPr>
                          <m:ctrlPr>
                            <a:rPr lang="en-US" altLang="zh-CN" b="0" i="1" smtClean="0">
                              <a:latin typeface="Cambria Math" panose="02040503050406030204" pitchFamily="18" charset="0"/>
                            </a:rPr>
                          </m:ctrlPr>
                        </m:dPr>
                        <m:e>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𝑆</m:t>
                              </m:r>
                            </m:e>
                            <m:sub>
                              <m:r>
                                <a:rPr lang="en-US" altLang="zh-CN" b="0" i="1" smtClean="0">
                                  <a:latin typeface="Cambria Math" panose="02040503050406030204" pitchFamily="18" charset="0"/>
                                </a:rPr>
                                <m:t>𝑦</m:t>
                              </m:r>
                            </m:sub>
                          </m:sSub>
                        </m:e>
                      </m:d>
                      <m:r>
                        <a:rPr lang="en-US" altLang="zh-CN" b="0" i="1" smtClean="0">
                          <a:latin typeface="Cambria Math" panose="02040503050406030204" pitchFamily="18" charset="0"/>
                        </a:rPr>
                        <m:t>=</m:t>
                      </m:r>
                      <m:f>
                        <m:fPr>
                          <m:ctrlPr>
                            <a:rPr lang="en-US" altLang="zh-CN" b="0" i="1" smtClean="0">
                              <a:latin typeface="Cambria Math" panose="02040503050406030204" pitchFamily="18" charset="0"/>
                            </a:rPr>
                          </m:ctrlPr>
                        </m:fPr>
                        <m:num>
                          <m:rad>
                            <m:radPr>
                              <m:degHide m:val="on"/>
                              <m:ctrlPr>
                                <a:rPr lang="en-US" altLang="zh-CN" b="0" i="1" smtClean="0">
                                  <a:latin typeface="Cambria Math" panose="02040503050406030204" pitchFamily="18" charset="0"/>
                                </a:rPr>
                              </m:ctrlPr>
                            </m:radPr>
                            <m:deg/>
                            <m:e>
                              <m:r>
                                <a:rPr lang="en-US" altLang="zh-CN" b="0" i="1" smtClean="0">
                                  <a:latin typeface="Cambria Math" panose="02040503050406030204" pitchFamily="18" charset="0"/>
                                </a:rPr>
                                <m:t>𝐴</m:t>
                              </m:r>
                              <m:d>
                                <m:dPr>
                                  <m:ctrlPr>
                                    <a:rPr lang="en-US" altLang="zh-CN" b="0" i="1" smtClean="0">
                                      <a:latin typeface="Cambria Math" panose="02040503050406030204" pitchFamily="18" charset="0"/>
                                    </a:rPr>
                                  </m:ctrlPr>
                                </m:dPr>
                                <m:e>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𝑆</m:t>
                                      </m:r>
                                    </m:e>
                                    <m:sub>
                                      <m:r>
                                        <a:rPr lang="en-US" altLang="zh-CN" b="0" i="1" smtClean="0">
                                          <a:latin typeface="Cambria Math" panose="02040503050406030204" pitchFamily="18" charset="0"/>
                                        </a:rPr>
                                        <m:t>𝑦</m:t>
                                      </m:r>
                                    </m:sub>
                                  </m:sSub>
                                </m:e>
                              </m:d>
                            </m:e>
                          </m:rad>
                        </m:num>
                        <m:den>
                          <m:r>
                            <a:rPr lang="en-US" altLang="zh-CN" b="0" i="1" smtClean="0">
                              <a:latin typeface="Cambria Math" panose="02040503050406030204" pitchFamily="18" charset="0"/>
                            </a:rPr>
                            <m:t>64</m:t>
                          </m:r>
                          <m:sSup>
                            <m:sSupPr>
                              <m:ctrlPr>
                                <a:rPr lang="en-US" altLang="zh-CN" b="0" i="1" smtClean="0">
                                  <a:latin typeface="Cambria Math" panose="02040503050406030204" pitchFamily="18" charset="0"/>
                                </a:rPr>
                              </m:ctrlPr>
                            </m:sSupPr>
                            <m:e>
                              <m:r>
                                <a:rPr lang="en-US" altLang="zh-CN" b="0" i="1" smtClean="0">
                                  <a:latin typeface="Cambria Math" panose="02040503050406030204" pitchFamily="18" charset="0"/>
                                </a:rPr>
                                <m:t>𝜋</m:t>
                              </m:r>
                            </m:e>
                            <m:sup>
                              <m:r>
                                <a:rPr lang="en-US" altLang="zh-CN" b="0" i="1" smtClean="0">
                                  <a:latin typeface="Cambria Math" panose="02040503050406030204" pitchFamily="18" charset="0"/>
                                </a:rPr>
                                <m:t>3/2</m:t>
                              </m:r>
                            </m:sup>
                          </m:sSup>
                        </m:den>
                      </m:f>
                      <m:nary>
                        <m:naryPr>
                          <m:supHide m:val="on"/>
                          <m:ctrlPr>
                            <a:rPr lang="en-US" altLang="zh-CN" b="0" i="1" smtClean="0">
                              <a:latin typeface="Cambria Math" panose="02040503050406030204" pitchFamily="18" charset="0"/>
                            </a:rPr>
                          </m:ctrlPr>
                        </m:naryPr>
                        <m:sub>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𝑆</m:t>
                              </m:r>
                            </m:e>
                            <m:sub>
                              <m:r>
                                <a:rPr lang="en-US" altLang="zh-CN" b="0" i="1" smtClean="0">
                                  <a:latin typeface="Cambria Math" panose="02040503050406030204" pitchFamily="18" charset="0"/>
                                </a:rPr>
                                <m:t>𝑦</m:t>
                              </m:r>
                            </m:sub>
                          </m:sSub>
                        </m:sub>
                        <m:sup/>
                        <m:e>
                          <m:d>
                            <m:dPr>
                              <m:ctrlPr>
                                <a:rPr lang="en-US" altLang="zh-CN" b="0" i="1" smtClean="0">
                                  <a:latin typeface="Cambria Math" panose="02040503050406030204" pitchFamily="18" charset="0"/>
                                </a:rPr>
                              </m:ctrlPr>
                            </m:dPr>
                            <m:e>
                              <m:r>
                                <a:rPr lang="en-US" altLang="zh-CN" b="0" i="1" smtClean="0">
                                  <a:latin typeface="Cambria Math" panose="02040503050406030204" pitchFamily="18" charset="0"/>
                                </a:rPr>
                                <m:t>2</m:t>
                              </m:r>
                              <m:sSup>
                                <m:sSupPr>
                                  <m:ctrlPr>
                                    <a:rPr lang="en-US" altLang="zh-CN" b="0" i="1" smtClean="0">
                                      <a:latin typeface="Cambria Math" panose="02040503050406030204" pitchFamily="18" charset="0"/>
                                    </a:rPr>
                                  </m:ctrlPr>
                                </m:sSupPr>
                                <m:e>
                                  <m:r>
                                    <a:rPr lang="en-US" altLang="zh-CN" b="0" i="1" smtClean="0">
                                      <a:latin typeface="Cambria Math" panose="02040503050406030204" pitchFamily="18" charset="0"/>
                                    </a:rPr>
                                    <m:t>𝑘</m:t>
                                  </m:r>
                                </m:e>
                                <m:sup>
                                  <m:r>
                                    <a:rPr lang="en-US" altLang="zh-CN" b="0" i="1" smtClean="0">
                                      <a:latin typeface="Cambria Math" panose="02040503050406030204" pitchFamily="18" charset="0"/>
                                    </a:rPr>
                                    <m:t>−2</m:t>
                                  </m:r>
                                </m:sup>
                              </m:sSup>
                              <m:sSup>
                                <m:sSupPr>
                                  <m:ctrlPr>
                                    <a:rPr lang="en-US" altLang="zh-CN" b="0" i="1" smtClean="0">
                                      <a:latin typeface="Cambria Math" panose="02040503050406030204" pitchFamily="18" charset="0"/>
                                    </a:rPr>
                                  </m:ctrlPr>
                                </m:sSupPr>
                                <m:e>
                                  <m:d>
                                    <m:dPr>
                                      <m:ctrlPr>
                                        <a:rPr lang="en-US" altLang="zh-CN" b="0" i="1" smtClean="0">
                                          <a:latin typeface="Cambria Math" panose="02040503050406030204" pitchFamily="18" charset="0"/>
                                        </a:rPr>
                                      </m:ctrlPr>
                                    </m:dPr>
                                    <m:e>
                                      <m:r>
                                        <a:rPr lang="en-US" altLang="zh-CN" b="0" i="1" smtClean="0">
                                          <a:latin typeface="Cambria Math" panose="02040503050406030204" pitchFamily="18" charset="0"/>
                                        </a:rPr>
                                        <m:t>𝒟</m:t>
                                      </m:r>
                                      <m:r>
                                        <a:rPr lang="en-US" altLang="zh-CN" b="0" i="1" smtClean="0">
                                          <a:latin typeface="Cambria Math" panose="02040503050406030204" pitchFamily="18" charset="0"/>
                                        </a:rPr>
                                        <m:t>𝑘</m:t>
                                      </m:r>
                                    </m:e>
                                  </m:d>
                                </m:e>
                                <m:sup>
                                  <m:r>
                                    <a:rPr lang="en-US" altLang="zh-CN" b="0" i="1" smtClean="0">
                                      <a:latin typeface="Cambria Math" panose="02040503050406030204" pitchFamily="18" charset="0"/>
                                    </a:rPr>
                                    <m:t>2</m:t>
                                  </m:r>
                                </m:sup>
                              </m:sSup>
                              <m:r>
                                <a:rPr lang="en-US" altLang="zh-CN" b="0" i="1" smtClean="0">
                                  <a:latin typeface="Cambria Math" panose="02040503050406030204" pitchFamily="18" charset="0"/>
                                </a:rPr>
                                <m:t>+</m:t>
                              </m:r>
                              <m:sSub>
                                <m:sSubPr>
                                  <m:ctrlPr>
                                    <a:rPr lang="en-US" altLang="zh-CN" b="0" i="1" smtClean="0">
                                      <a:latin typeface="Cambria Math" panose="02040503050406030204" pitchFamily="18" charset="0"/>
                                    </a:rPr>
                                  </m:ctrlPr>
                                </m:sSubPr>
                                <m:e>
                                  <m:acc>
                                    <m:accPr>
                                      <m:chr m:val="̂"/>
                                      <m:ctrlPr>
                                        <a:rPr lang="en-US" altLang="zh-CN" b="0" i="1" smtClean="0">
                                          <a:latin typeface="Cambria Math" panose="02040503050406030204" pitchFamily="18" charset="0"/>
                                        </a:rPr>
                                      </m:ctrlPr>
                                    </m:accPr>
                                    <m:e>
                                      <m:r>
                                        <a:rPr lang="en-US" altLang="zh-CN" b="0" i="1" smtClean="0">
                                          <a:latin typeface="Cambria Math" panose="02040503050406030204" pitchFamily="18" charset="0"/>
                                        </a:rPr>
                                        <m:t>𝑘</m:t>
                                      </m:r>
                                    </m:e>
                                  </m:acc>
                                </m:e>
                                <m:sub>
                                  <m:r>
                                    <a:rPr lang="en-US" altLang="zh-CN" b="0" i="1" smtClean="0">
                                      <a:latin typeface="Cambria Math" panose="02040503050406030204" pitchFamily="18" charset="0"/>
                                    </a:rPr>
                                    <m:t>𝑖𝑗</m:t>
                                  </m:r>
                                </m:sub>
                              </m:sSub>
                              <m:r>
                                <a:rPr lang="en-US" altLang="zh-CN" b="0" i="1" smtClean="0">
                                  <a:latin typeface="Cambria Math" panose="02040503050406030204" pitchFamily="18" charset="0"/>
                                </a:rPr>
                                <m:t> </m:t>
                              </m:r>
                              <m:sSup>
                                <m:sSupPr>
                                  <m:ctrlPr>
                                    <a:rPr lang="en-US" altLang="zh-CN" b="0" i="1" dirty="0" smtClean="0">
                                      <a:latin typeface="Cambria Math" panose="02040503050406030204" pitchFamily="18" charset="0"/>
                                    </a:rPr>
                                  </m:ctrlPr>
                                </m:sSupPr>
                                <m:e>
                                  <m:acc>
                                    <m:accPr>
                                      <m:chr m:val="̂"/>
                                      <m:ctrlPr>
                                        <a:rPr lang="en-US" altLang="zh-CN" b="0" i="1" smtClean="0">
                                          <a:latin typeface="Cambria Math" panose="02040503050406030204" pitchFamily="18" charset="0"/>
                                        </a:rPr>
                                      </m:ctrlPr>
                                    </m:accPr>
                                    <m:e>
                                      <m:r>
                                        <a:rPr lang="en-US" altLang="zh-CN" b="0" i="1" smtClean="0">
                                          <a:latin typeface="Cambria Math" panose="02040503050406030204" pitchFamily="18" charset="0"/>
                                        </a:rPr>
                                        <m:t>𝑘</m:t>
                                      </m:r>
                                    </m:e>
                                  </m:acc>
                                </m:e>
                                <m:sup>
                                  <m:r>
                                    <a:rPr lang="en-US" altLang="zh-CN" b="0" i="1" dirty="0" smtClean="0">
                                      <a:latin typeface="Cambria Math" panose="02040503050406030204" pitchFamily="18" charset="0"/>
                                    </a:rPr>
                                    <m:t>𝑖𝑗</m:t>
                                  </m:r>
                                </m:sup>
                              </m:sSup>
                              <m:r>
                                <a:rPr lang="en-US" altLang="zh-CN" b="0" i="1" dirty="0" smtClean="0">
                                  <a:latin typeface="Cambria Math" panose="02040503050406030204" pitchFamily="18" charset="0"/>
                                </a:rPr>
                                <m:t>+</m:t>
                              </m:r>
                              <m:r>
                                <a:rPr lang="en-US" altLang="zh-CN" b="0" i="1" dirty="0" smtClean="0">
                                  <a:latin typeface="Cambria Math" panose="02040503050406030204" pitchFamily="18" charset="0"/>
                                </a:rPr>
                                <m:t>𝑅</m:t>
                              </m:r>
                            </m:e>
                          </m:d>
                          <m:r>
                            <a:rPr lang="en-US" altLang="zh-CN" b="0" i="1" smtClean="0">
                              <a:latin typeface="Cambria Math" panose="02040503050406030204" pitchFamily="18" charset="0"/>
                            </a:rPr>
                            <m:t>𝑑𝑆</m:t>
                          </m:r>
                          <m:r>
                            <a:rPr lang="en-US" altLang="zh-CN" b="0" i="1" smtClean="0">
                              <a:latin typeface="Cambria Math" panose="02040503050406030204" pitchFamily="18" charset="0"/>
                            </a:rPr>
                            <m:t> </m:t>
                          </m:r>
                        </m:e>
                      </m:nary>
                      <m:r>
                        <a:rPr lang="en-US" altLang="zh-CN" b="0" i="1" smtClean="0">
                          <a:latin typeface="Cambria Math" panose="02040503050406030204" pitchFamily="18" charset="0"/>
                        </a:rPr>
                        <m:t>≥0</m:t>
                      </m:r>
                    </m:oMath>
                  </m:oMathPara>
                </a14:m>
                <a:endParaRPr lang="zh-CN" altLang="en-US" dirty="0"/>
              </a:p>
            </p:txBody>
          </p:sp>
        </mc:Choice>
        <mc:Fallback xmlns="">
          <p:sp>
            <p:nvSpPr>
              <p:cNvPr id="3" name="内容占位符 2">
                <a:extLst>
                  <a:ext uri="{FF2B5EF4-FFF2-40B4-BE49-F238E27FC236}">
                    <a16:creationId xmlns:a16="http://schemas.microsoft.com/office/drawing/2014/main" id="{FE9AE954-0212-78CE-00B5-05257822ACDD}"/>
                  </a:ext>
                </a:extLst>
              </p:cNvPr>
              <p:cNvSpPr>
                <a:spLocks noGrp="1" noRot="1" noChangeAspect="1" noMove="1" noResize="1" noEditPoints="1" noAdjustHandles="1" noChangeArrowheads="1" noChangeShapeType="1" noTextEdit="1"/>
              </p:cNvSpPr>
              <p:nvPr>
                <p:ph idx="1"/>
              </p:nvPr>
            </p:nvSpPr>
            <p:spPr>
              <a:xfrm>
                <a:off x="349974" y="1255517"/>
                <a:ext cx="10778274" cy="4916683"/>
              </a:xfrm>
              <a:blipFill>
                <a:blip r:embed="rId2"/>
                <a:stretch>
                  <a:fillRect l="-226" t="-1239"/>
                </a:stretch>
              </a:blipFill>
            </p:spPr>
            <p:txBody>
              <a:bodyPr/>
              <a:lstStyle/>
              <a:p>
                <a:r>
                  <a:rPr lang="zh-CN" altLang="en-US">
                    <a:noFill/>
                  </a:rPr>
                  <a:t> </a:t>
                </a:r>
              </a:p>
            </p:txBody>
          </p:sp>
        </mc:Fallback>
      </mc:AlternateContent>
      <p:sp>
        <p:nvSpPr>
          <p:cNvPr id="4" name="文本框 3">
            <a:extLst>
              <a:ext uri="{FF2B5EF4-FFF2-40B4-BE49-F238E27FC236}">
                <a16:creationId xmlns:a16="http://schemas.microsoft.com/office/drawing/2014/main" id="{BD6FC06D-5B0A-A9F1-8134-B0911683D36B}"/>
              </a:ext>
            </a:extLst>
          </p:cNvPr>
          <p:cNvSpPr txBox="1"/>
          <p:nvPr/>
        </p:nvSpPr>
        <p:spPr>
          <a:xfrm>
            <a:off x="349974" y="167554"/>
            <a:ext cx="4959446" cy="584775"/>
          </a:xfrm>
          <a:prstGeom prst="rect">
            <a:avLst/>
          </a:prstGeom>
          <a:noFill/>
        </p:spPr>
        <p:txBody>
          <a:bodyPr wrap="square" rtlCol="0">
            <a:spAutoFit/>
          </a:bodyPr>
          <a:lstStyle/>
          <a:p>
            <a:r>
              <a:rPr lang="en-US" altLang="zh-CN" sz="3200" dirty="0"/>
              <a:t>Proofs in special cases</a:t>
            </a:r>
          </a:p>
        </p:txBody>
      </p:sp>
      <p:sp>
        <p:nvSpPr>
          <p:cNvPr id="5" name="文本框 4">
            <a:extLst>
              <a:ext uri="{FF2B5EF4-FFF2-40B4-BE49-F238E27FC236}">
                <a16:creationId xmlns:a16="http://schemas.microsoft.com/office/drawing/2014/main" id="{31992901-F5C0-B0FB-9438-A4203E331086}"/>
              </a:ext>
            </a:extLst>
          </p:cNvPr>
          <p:cNvSpPr txBox="1"/>
          <p:nvPr/>
        </p:nvSpPr>
        <p:spPr>
          <a:xfrm>
            <a:off x="275303" y="855407"/>
            <a:ext cx="9114503" cy="400110"/>
          </a:xfrm>
          <a:prstGeom prst="rect">
            <a:avLst/>
          </a:prstGeom>
          <a:noFill/>
        </p:spPr>
        <p:txBody>
          <a:bodyPr wrap="square" rtlCol="0">
            <a:spAutoFit/>
          </a:bodyPr>
          <a:lstStyle/>
          <a:p>
            <a:r>
              <a:rPr lang="en-US" altLang="zh-CN" sz="2000" dirty="0"/>
              <a:t>What is inverse mean curvature flow?</a:t>
            </a:r>
            <a:endParaRPr lang="zh-CN" altLang="en-US" sz="2000" dirty="0"/>
          </a:p>
        </p:txBody>
      </p:sp>
      <p:sp>
        <p:nvSpPr>
          <p:cNvPr id="6" name="文本框 5">
            <a:extLst>
              <a:ext uri="{FF2B5EF4-FFF2-40B4-BE49-F238E27FC236}">
                <a16:creationId xmlns:a16="http://schemas.microsoft.com/office/drawing/2014/main" id="{070930E6-ED38-E85E-59B1-A98823C32A2A}"/>
              </a:ext>
            </a:extLst>
          </p:cNvPr>
          <p:cNvSpPr txBox="1"/>
          <p:nvPr/>
        </p:nvSpPr>
        <p:spPr>
          <a:xfrm>
            <a:off x="137651" y="6141578"/>
            <a:ext cx="11458568" cy="369332"/>
          </a:xfrm>
          <a:prstGeom prst="rect">
            <a:avLst/>
          </a:prstGeom>
          <a:noFill/>
        </p:spPr>
        <p:txBody>
          <a:bodyPr wrap="square" rtlCol="0">
            <a:spAutoFit/>
          </a:bodyPr>
          <a:lstStyle/>
          <a:p>
            <a:r>
              <a:rPr lang="en-US" altLang="zh-CN" dirty="0"/>
              <a:t>The “inverse mean curvature flow” may become singular before they reach infinity; </a:t>
            </a:r>
            <a:endParaRPr lang="zh-CN" altLang="en-US" dirty="0"/>
          </a:p>
        </p:txBody>
      </p:sp>
      <p:pic>
        <p:nvPicPr>
          <p:cNvPr id="8" name="图片 7" descr="图表, 雷达图&#10;&#10;描述已自动生成">
            <a:extLst>
              <a:ext uri="{FF2B5EF4-FFF2-40B4-BE49-F238E27FC236}">
                <a16:creationId xmlns:a16="http://schemas.microsoft.com/office/drawing/2014/main" id="{C4CB7CE6-BB3E-BCFA-9D01-2F0ECC25FF0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23238" y="2848984"/>
            <a:ext cx="3707822" cy="1699127"/>
          </a:xfrm>
          <a:prstGeom prst="rect">
            <a:avLst/>
          </a:prstGeom>
        </p:spPr>
      </p:pic>
    </p:spTree>
    <p:extLst>
      <p:ext uri="{BB962C8B-B14F-4D97-AF65-F5344CB8AC3E}">
        <p14:creationId xmlns:p14="http://schemas.microsoft.com/office/powerpoint/2010/main" val="33039570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2" dur="500"/>
                                        <p:tgtEl>
                                          <p:spTgt spid="3">
                                            <p:txEl>
                                              <p:pRg st="2" end="2"/>
                                            </p:txEl>
                                          </p:spTgt>
                                        </p:tgtEl>
                                      </p:cBhvr>
                                    </p:animEffect>
                                  </p:childTnLst>
                                </p:cTn>
                              </p:par>
                              <p:par>
                                <p:cTn id="13" presetID="53" presetClass="entr" presetSubtype="16" fill="hold"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p:cTn id="15" dur="500" fill="hold"/>
                                        <p:tgtEl>
                                          <p:spTgt spid="8"/>
                                        </p:tgtEl>
                                        <p:attrNameLst>
                                          <p:attrName>ppt_w</p:attrName>
                                        </p:attrNameLst>
                                      </p:cBhvr>
                                      <p:tavLst>
                                        <p:tav tm="0">
                                          <p:val>
                                            <p:fltVal val="0"/>
                                          </p:val>
                                        </p:tav>
                                        <p:tav tm="100000">
                                          <p:val>
                                            <p:strVal val="#ppt_w"/>
                                          </p:val>
                                        </p:tav>
                                      </p:tavLst>
                                    </p:anim>
                                    <p:anim calcmode="lin" valueType="num">
                                      <p:cBhvr>
                                        <p:cTn id="16" dur="500" fill="hold"/>
                                        <p:tgtEl>
                                          <p:spTgt spid="8"/>
                                        </p:tgtEl>
                                        <p:attrNameLst>
                                          <p:attrName>ppt_h</p:attrName>
                                        </p:attrNameLst>
                                      </p:cBhvr>
                                      <p:tavLst>
                                        <p:tav tm="0">
                                          <p:val>
                                            <p:fltVal val="0"/>
                                          </p:val>
                                        </p:tav>
                                        <p:tav tm="100000">
                                          <p:val>
                                            <p:strVal val="#ppt_h"/>
                                          </p:val>
                                        </p:tav>
                                      </p:tavLst>
                                    </p:anim>
                                    <p:animEffect transition="in" filter="fade">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randombar(horizontal)">
                                      <p:cBhvr>
                                        <p:cTn id="22" dur="500"/>
                                        <p:tgtEl>
                                          <p:spTgt spid="3">
                                            <p:txEl>
                                              <p:pRg st="4" end="4"/>
                                            </p:txEl>
                                          </p:spTgt>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randombar(horizontal)">
                                      <p:cBhvr>
                                        <p:cTn id="25" dur="500"/>
                                        <p:tgtEl>
                                          <p:spTgt spid="3">
                                            <p:txEl>
                                              <p:pRg st="5" end="5"/>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grpId="0" nodeType="clickEffect">
                                  <p:stCondLst>
                                    <p:cond delay="0"/>
                                  </p:stCondLst>
                                  <p:childTnLst>
                                    <p:set>
                                      <p:cBhvr>
                                        <p:cTn id="29" dur="1" fill="hold">
                                          <p:stCondLst>
                                            <p:cond delay="0"/>
                                          </p:stCondLst>
                                        </p:cTn>
                                        <p:tgtEl>
                                          <p:spTgt spid="3">
                                            <p:txEl>
                                              <p:pRg st="6" end="6"/>
                                            </p:txEl>
                                          </p:spTgt>
                                        </p:tgtEl>
                                        <p:attrNameLst>
                                          <p:attrName>style.visibility</p:attrName>
                                        </p:attrNameLst>
                                      </p:cBhvr>
                                      <p:to>
                                        <p:strVal val="visible"/>
                                      </p:to>
                                    </p:set>
                                    <p:animEffect transition="in" filter="randombar(horizontal)">
                                      <p:cBhvr>
                                        <p:cTn id="30" dur="500"/>
                                        <p:tgtEl>
                                          <p:spTgt spid="3">
                                            <p:txEl>
                                              <p:pRg st="6" end="6"/>
                                            </p:txEl>
                                          </p:spTgt>
                                        </p:tgtEl>
                                      </p:cBhvr>
                                    </p:animEffect>
                                  </p:childTnLst>
                                </p:cTn>
                              </p:par>
                              <p:par>
                                <p:cTn id="31" presetID="14" presetClass="entr" presetSubtype="10" fill="hold" grpId="0" nodeType="withEffect">
                                  <p:stCondLst>
                                    <p:cond delay="0"/>
                                  </p:stCondLst>
                                  <p:childTnLst>
                                    <p:set>
                                      <p:cBhvr>
                                        <p:cTn id="32" dur="1" fill="hold">
                                          <p:stCondLst>
                                            <p:cond delay="0"/>
                                          </p:stCondLst>
                                        </p:cTn>
                                        <p:tgtEl>
                                          <p:spTgt spid="3">
                                            <p:txEl>
                                              <p:pRg st="7" end="7"/>
                                            </p:txEl>
                                          </p:spTgt>
                                        </p:tgtEl>
                                        <p:attrNameLst>
                                          <p:attrName>style.visibility</p:attrName>
                                        </p:attrNameLst>
                                      </p:cBhvr>
                                      <p:to>
                                        <p:strVal val="visible"/>
                                      </p:to>
                                    </p:set>
                                    <p:animEffect transition="in" filter="randombar(horizontal)">
                                      <p:cBhvr>
                                        <p:cTn id="33" dur="500"/>
                                        <p:tgtEl>
                                          <p:spTgt spid="3">
                                            <p:txEl>
                                              <p:pRg st="7" end="7"/>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53" presetClass="entr" presetSubtype="16" fill="hold" grpId="0" nodeType="clickEffect">
                                  <p:stCondLst>
                                    <p:cond delay="0"/>
                                  </p:stCondLst>
                                  <p:childTnLst>
                                    <p:set>
                                      <p:cBhvr>
                                        <p:cTn id="37" dur="1" fill="hold">
                                          <p:stCondLst>
                                            <p:cond delay="0"/>
                                          </p:stCondLst>
                                        </p:cTn>
                                        <p:tgtEl>
                                          <p:spTgt spid="6"/>
                                        </p:tgtEl>
                                        <p:attrNameLst>
                                          <p:attrName>style.visibility</p:attrName>
                                        </p:attrNameLst>
                                      </p:cBhvr>
                                      <p:to>
                                        <p:strVal val="visible"/>
                                      </p:to>
                                    </p:set>
                                    <p:anim calcmode="lin" valueType="num">
                                      <p:cBhvr>
                                        <p:cTn id="38" dur="500" fill="hold"/>
                                        <p:tgtEl>
                                          <p:spTgt spid="6"/>
                                        </p:tgtEl>
                                        <p:attrNameLst>
                                          <p:attrName>ppt_w</p:attrName>
                                        </p:attrNameLst>
                                      </p:cBhvr>
                                      <p:tavLst>
                                        <p:tav tm="0">
                                          <p:val>
                                            <p:fltVal val="0"/>
                                          </p:val>
                                        </p:tav>
                                        <p:tav tm="100000">
                                          <p:val>
                                            <p:strVal val="#ppt_w"/>
                                          </p:val>
                                        </p:tav>
                                      </p:tavLst>
                                    </p:anim>
                                    <p:anim calcmode="lin" valueType="num">
                                      <p:cBhvr>
                                        <p:cTn id="39" dur="500" fill="hold"/>
                                        <p:tgtEl>
                                          <p:spTgt spid="6"/>
                                        </p:tgtEl>
                                        <p:attrNameLst>
                                          <p:attrName>ppt_h</p:attrName>
                                        </p:attrNameLst>
                                      </p:cBhvr>
                                      <p:tavLst>
                                        <p:tav tm="0">
                                          <p:val>
                                            <p:fltVal val="0"/>
                                          </p:val>
                                        </p:tav>
                                        <p:tav tm="100000">
                                          <p:val>
                                            <p:strVal val="#ppt_h"/>
                                          </p:val>
                                        </p:tav>
                                      </p:tavLst>
                                    </p:anim>
                                    <p:animEffect transition="in" filter="fade">
                                      <p:cBhvr>
                                        <p:cTn id="4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a16="http://schemas.microsoft.com/office/drawing/2014/main" id="{22B46A31-FA43-4D36-B0F2-11B2E53C537B}"/>
              </a:ext>
            </a:extLst>
          </p:cNvPr>
          <p:cNvSpPr txBox="1"/>
          <p:nvPr/>
        </p:nvSpPr>
        <p:spPr>
          <a:xfrm>
            <a:off x="366716" y="596654"/>
            <a:ext cx="11458568" cy="369332"/>
          </a:xfrm>
          <a:prstGeom prst="rect">
            <a:avLst/>
          </a:prstGeom>
          <a:noFill/>
        </p:spPr>
        <p:txBody>
          <a:bodyPr wrap="square" rtlCol="0">
            <a:spAutoFit/>
          </a:bodyPr>
          <a:lstStyle/>
          <a:p>
            <a:r>
              <a:rPr lang="en-US" altLang="zh-CN" dirty="0"/>
              <a:t>However, the “inverse mean curvature flow” may become singular before they reach infinity; </a:t>
            </a:r>
            <a:endParaRPr lang="zh-CN" altLang="en-US" dirty="0"/>
          </a:p>
        </p:txBody>
      </p:sp>
      <p:sp>
        <p:nvSpPr>
          <p:cNvPr id="5" name="文本框 4">
            <a:extLst>
              <a:ext uri="{FF2B5EF4-FFF2-40B4-BE49-F238E27FC236}">
                <a16:creationId xmlns:a16="http://schemas.microsoft.com/office/drawing/2014/main" id="{4528E610-2726-42C4-90E9-D96BB1217E28}"/>
              </a:ext>
            </a:extLst>
          </p:cNvPr>
          <p:cNvSpPr txBox="1"/>
          <p:nvPr/>
        </p:nvSpPr>
        <p:spPr>
          <a:xfrm>
            <a:off x="497244" y="2884073"/>
            <a:ext cx="11031795" cy="646331"/>
          </a:xfrm>
          <a:prstGeom prst="rect">
            <a:avLst/>
          </a:prstGeom>
          <a:noFill/>
        </p:spPr>
        <p:txBody>
          <a:bodyPr wrap="square">
            <a:spAutoFit/>
          </a:bodyPr>
          <a:lstStyle/>
          <a:p>
            <a:r>
              <a:rPr lang="en-US" altLang="zh-CN" dirty="0"/>
              <a:t>Gerhard </a:t>
            </a:r>
            <a:r>
              <a:rPr lang="en-US" altLang="zh-CN" dirty="0" err="1"/>
              <a:t>Huisken</a:t>
            </a:r>
            <a:r>
              <a:rPr lang="en-US" altLang="zh-CN" dirty="0"/>
              <a:t> and Tom </a:t>
            </a:r>
            <a:r>
              <a:rPr lang="en-US" altLang="zh-CN" dirty="0" err="1"/>
              <a:t>Ilmanen</a:t>
            </a:r>
            <a:r>
              <a:rPr lang="en-US" altLang="zh-CN" dirty="0"/>
              <a:t> developed ``weak inverse mean curvature flow’’ to overcome this issue and gives a first mathematically rigorous proof. </a:t>
            </a:r>
            <a:endParaRPr lang="zh-CN" altLang="en-US" dirty="0"/>
          </a:p>
        </p:txBody>
      </p:sp>
      <p:grpSp>
        <p:nvGrpSpPr>
          <p:cNvPr id="10" name="组合 9">
            <a:extLst>
              <a:ext uri="{FF2B5EF4-FFF2-40B4-BE49-F238E27FC236}">
                <a16:creationId xmlns:a16="http://schemas.microsoft.com/office/drawing/2014/main" id="{02ACFD24-90EF-4C40-98D4-01CFBEF87076}"/>
              </a:ext>
            </a:extLst>
          </p:cNvPr>
          <p:cNvGrpSpPr/>
          <p:nvPr/>
        </p:nvGrpSpPr>
        <p:grpSpPr>
          <a:xfrm>
            <a:off x="2789502" y="1396309"/>
            <a:ext cx="3924020" cy="985716"/>
            <a:chOff x="2789502" y="1396309"/>
            <a:chExt cx="3924020" cy="985716"/>
          </a:xfrm>
        </p:grpSpPr>
        <p:sp>
          <p:nvSpPr>
            <p:cNvPr id="6" name="任意多边形: 形状 5">
              <a:extLst>
                <a:ext uri="{FF2B5EF4-FFF2-40B4-BE49-F238E27FC236}">
                  <a16:creationId xmlns:a16="http://schemas.microsoft.com/office/drawing/2014/main" id="{A1E7DF9E-7785-48A0-A556-664F19549533}"/>
                </a:ext>
              </a:extLst>
            </p:cNvPr>
            <p:cNvSpPr/>
            <p:nvPr/>
          </p:nvSpPr>
          <p:spPr>
            <a:xfrm>
              <a:off x="2789502" y="1396309"/>
              <a:ext cx="1400759" cy="985716"/>
            </a:xfrm>
            <a:custGeom>
              <a:avLst/>
              <a:gdLst>
                <a:gd name="connsiteX0" fmla="*/ 726057 w 2679934"/>
                <a:gd name="connsiteY0" fmla="*/ 1216671 h 1341253"/>
                <a:gd name="connsiteX1" fmla="*/ 69109 w 2679934"/>
                <a:gd name="connsiteY1" fmla="*/ 1065750 h 1341253"/>
                <a:gd name="connsiteX2" fmla="*/ 24721 w 2679934"/>
                <a:gd name="connsiteY2" fmla="*/ 612989 h 1341253"/>
                <a:gd name="connsiteX3" fmla="*/ 113497 w 2679934"/>
                <a:gd name="connsiteY3" fmla="*/ 249005 h 1341253"/>
                <a:gd name="connsiteX4" fmla="*/ 388705 w 2679934"/>
                <a:gd name="connsiteY4" fmla="*/ 80329 h 1341253"/>
                <a:gd name="connsiteX5" fmla="*/ 832589 w 2679934"/>
                <a:gd name="connsiteY5" fmla="*/ 18185 h 1341253"/>
                <a:gd name="connsiteX6" fmla="*/ 1214328 w 2679934"/>
                <a:gd name="connsiteY6" fmla="*/ 399925 h 1341253"/>
                <a:gd name="connsiteX7" fmla="*/ 1445148 w 2679934"/>
                <a:gd name="connsiteY7" fmla="*/ 657378 h 1341253"/>
                <a:gd name="connsiteX8" fmla="*/ 1720356 w 2679934"/>
                <a:gd name="connsiteY8" fmla="*/ 666255 h 1341253"/>
                <a:gd name="connsiteX9" fmla="*/ 1968930 w 2679934"/>
                <a:gd name="connsiteY9" fmla="*/ 470947 h 1341253"/>
                <a:gd name="connsiteX10" fmla="*/ 2173117 w 2679934"/>
                <a:gd name="connsiteY10" fmla="*/ 266760 h 1341253"/>
                <a:gd name="connsiteX11" fmla="*/ 2279649 w 2679934"/>
                <a:gd name="connsiteY11" fmla="*/ 186861 h 1341253"/>
                <a:gd name="connsiteX12" fmla="*/ 2501590 w 2679934"/>
                <a:gd name="connsiteY12" fmla="*/ 240127 h 1341253"/>
                <a:gd name="connsiteX13" fmla="*/ 2670266 w 2679934"/>
                <a:gd name="connsiteY13" fmla="*/ 595234 h 1341253"/>
                <a:gd name="connsiteX14" fmla="*/ 2634756 w 2679934"/>
                <a:gd name="connsiteY14" fmla="*/ 959218 h 1341253"/>
                <a:gd name="connsiteX15" fmla="*/ 2430569 w 2679934"/>
                <a:gd name="connsiteY15" fmla="*/ 1172283 h 1341253"/>
                <a:gd name="connsiteX16" fmla="*/ 1791377 w 2679934"/>
                <a:gd name="connsiteY16" fmla="*/ 1340958 h 1341253"/>
                <a:gd name="connsiteX17" fmla="*/ 726057 w 2679934"/>
                <a:gd name="connsiteY17" fmla="*/ 1216671 h 13412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679934" h="1341253">
                  <a:moveTo>
                    <a:pt x="726057" y="1216671"/>
                  </a:moveTo>
                  <a:cubicBezTo>
                    <a:pt x="439012" y="1170803"/>
                    <a:pt x="185998" y="1166364"/>
                    <a:pt x="69109" y="1065750"/>
                  </a:cubicBezTo>
                  <a:cubicBezTo>
                    <a:pt x="-47780" y="965136"/>
                    <a:pt x="17323" y="749113"/>
                    <a:pt x="24721" y="612989"/>
                  </a:cubicBezTo>
                  <a:cubicBezTo>
                    <a:pt x="32119" y="476865"/>
                    <a:pt x="52833" y="337782"/>
                    <a:pt x="113497" y="249005"/>
                  </a:cubicBezTo>
                  <a:cubicBezTo>
                    <a:pt x="174161" y="160228"/>
                    <a:pt x="268856" y="118799"/>
                    <a:pt x="388705" y="80329"/>
                  </a:cubicBezTo>
                  <a:cubicBezTo>
                    <a:pt x="508554" y="41859"/>
                    <a:pt x="694985" y="-35081"/>
                    <a:pt x="832589" y="18185"/>
                  </a:cubicBezTo>
                  <a:cubicBezTo>
                    <a:pt x="970193" y="71451"/>
                    <a:pt x="1112235" y="293393"/>
                    <a:pt x="1214328" y="399925"/>
                  </a:cubicBezTo>
                  <a:cubicBezTo>
                    <a:pt x="1316421" y="506457"/>
                    <a:pt x="1360810" y="612990"/>
                    <a:pt x="1445148" y="657378"/>
                  </a:cubicBezTo>
                  <a:cubicBezTo>
                    <a:pt x="1529486" y="701766"/>
                    <a:pt x="1633059" y="697327"/>
                    <a:pt x="1720356" y="666255"/>
                  </a:cubicBezTo>
                  <a:cubicBezTo>
                    <a:pt x="1807653" y="635183"/>
                    <a:pt x="1893470" y="537529"/>
                    <a:pt x="1968930" y="470947"/>
                  </a:cubicBezTo>
                  <a:cubicBezTo>
                    <a:pt x="2044390" y="404364"/>
                    <a:pt x="2121331" y="314108"/>
                    <a:pt x="2173117" y="266760"/>
                  </a:cubicBezTo>
                  <a:cubicBezTo>
                    <a:pt x="2224904" y="219412"/>
                    <a:pt x="2224904" y="191300"/>
                    <a:pt x="2279649" y="186861"/>
                  </a:cubicBezTo>
                  <a:cubicBezTo>
                    <a:pt x="2334394" y="182422"/>
                    <a:pt x="2436487" y="172065"/>
                    <a:pt x="2501590" y="240127"/>
                  </a:cubicBezTo>
                  <a:cubicBezTo>
                    <a:pt x="2566693" y="308189"/>
                    <a:pt x="2648072" y="475386"/>
                    <a:pt x="2670266" y="595234"/>
                  </a:cubicBezTo>
                  <a:cubicBezTo>
                    <a:pt x="2692460" y="715082"/>
                    <a:pt x="2674705" y="863043"/>
                    <a:pt x="2634756" y="959218"/>
                  </a:cubicBezTo>
                  <a:cubicBezTo>
                    <a:pt x="2594807" y="1055393"/>
                    <a:pt x="2571132" y="1108660"/>
                    <a:pt x="2430569" y="1172283"/>
                  </a:cubicBezTo>
                  <a:cubicBezTo>
                    <a:pt x="2290006" y="1235906"/>
                    <a:pt x="2079901" y="1335040"/>
                    <a:pt x="1791377" y="1340958"/>
                  </a:cubicBezTo>
                  <a:cubicBezTo>
                    <a:pt x="1502853" y="1346876"/>
                    <a:pt x="1013102" y="1262539"/>
                    <a:pt x="726057" y="1216671"/>
                  </a:cubicBezTo>
                  <a:close/>
                </a:path>
              </a:pathLst>
            </a:cu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任意多边形: 形状 6">
              <a:extLst>
                <a:ext uri="{FF2B5EF4-FFF2-40B4-BE49-F238E27FC236}">
                  <a16:creationId xmlns:a16="http://schemas.microsoft.com/office/drawing/2014/main" id="{46CB743A-4820-4C48-B459-857E27FBA7F4}"/>
                </a:ext>
              </a:extLst>
            </p:cNvPr>
            <p:cNvSpPr/>
            <p:nvPr/>
          </p:nvSpPr>
          <p:spPr>
            <a:xfrm>
              <a:off x="5312762" y="1396309"/>
              <a:ext cx="1400760" cy="896939"/>
            </a:xfrm>
            <a:custGeom>
              <a:avLst/>
              <a:gdLst>
                <a:gd name="connsiteX0" fmla="*/ 693894 w 1883889"/>
                <a:gd name="connsiteY0" fmla="*/ 1157851 h 1251230"/>
                <a:gd name="connsiteX1" fmla="*/ 285521 w 1883889"/>
                <a:gd name="connsiteY1" fmla="*/ 1113462 h 1251230"/>
                <a:gd name="connsiteX2" fmla="*/ 28069 w 1883889"/>
                <a:gd name="connsiteY2" fmla="*/ 864887 h 1251230"/>
                <a:gd name="connsiteX3" fmla="*/ 28069 w 1883889"/>
                <a:gd name="connsiteY3" fmla="*/ 483148 h 1251230"/>
                <a:gd name="connsiteX4" fmla="*/ 36946 w 1883889"/>
                <a:gd name="connsiteY4" fmla="*/ 181307 h 1251230"/>
                <a:gd name="connsiteX5" fmla="*/ 498585 w 1883889"/>
                <a:gd name="connsiteY5" fmla="*/ 3753 h 1251230"/>
                <a:gd name="connsiteX6" fmla="*/ 738282 w 1883889"/>
                <a:gd name="connsiteY6" fmla="*/ 74775 h 1251230"/>
                <a:gd name="connsiteX7" fmla="*/ 986857 w 1883889"/>
                <a:gd name="connsiteY7" fmla="*/ 243451 h 1251230"/>
                <a:gd name="connsiteX8" fmla="*/ 898080 w 1883889"/>
                <a:gd name="connsiteY8" fmla="*/ 500903 h 1251230"/>
                <a:gd name="connsiteX9" fmla="*/ 809304 w 1883889"/>
                <a:gd name="connsiteY9" fmla="*/ 589680 h 1251230"/>
                <a:gd name="connsiteX10" fmla="*/ 747160 w 1883889"/>
                <a:gd name="connsiteY10" fmla="*/ 776111 h 1251230"/>
                <a:gd name="connsiteX11" fmla="*/ 969102 w 1883889"/>
                <a:gd name="connsiteY11" fmla="*/ 909276 h 1251230"/>
                <a:gd name="connsiteX12" fmla="*/ 1191043 w 1883889"/>
                <a:gd name="connsiteY12" fmla="*/ 811621 h 1251230"/>
                <a:gd name="connsiteX13" fmla="*/ 1244309 w 1883889"/>
                <a:gd name="connsiteY13" fmla="*/ 687334 h 1251230"/>
                <a:gd name="connsiteX14" fmla="*/ 1226554 w 1883889"/>
                <a:gd name="connsiteY14" fmla="*/ 483148 h 1251230"/>
                <a:gd name="connsiteX15" fmla="*/ 1226554 w 1883889"/>
                <a:gd name="connsiteY15" fmla="*/ 314472 h 1251230"/>
                <a:gd name="connsiteX16" fmla="*/ 1288698 w 1883889"/>
                <a:gd name="connsiteY16" fmla="*/ 252328 h 1251230"/>
                <a:gd name="connsiteX17" fmla="*/ 1448496 w 1883889"/>
                <a:gd name="connsiteY17" fmla="*/ 225695 h 1251230"/>
                <a:gd name="connsiteX18" fmla="*/ 1626049 w 1883889"/>
                <a:gd name="connsiteY18" fmla="*/ 278961 h 1251230"/>
                <a:gd name="connsiteX19" fmla="*/ 1830236 w 1883889"/>
                <a:gd name="connsiteY19" fmla="*/ 385493 h 1251230"/>
                <a:gd name="connsiteX20" fmla="*/ 1865746 w 1883889"/>
                <a:gd name="connsiteY20" fmla="*/ 598557 h 1251230"/>
                <a:gd name="connsiteX21" fmla="*/ 1847991 w 1883889"/>
                <a:gd name="connsiteY21" fmla="*/ 962542 h 1251230"/>
                <a:gd name="connsiteX22" fmla="*/ 1466251 w 1883889"/>
                <a:gd name="connsiteY22" fmla="*/ 1211117 h 1251230"/>
                <a:gd name="connsiteX23" fmla="*/ 1306453 w 1883889"/>
                <a:gd name="connsiteY23" fmla="*/ 1246627 h 1251230"/>
                <a:gd name="connsiteX24" fmla="*/ 622873 w 1883889"/>
                <a:gd name="connsiteY24" fmla="*/ 1166728 h 1251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883889" h="1251230">
                  <a:moveTo>
                    <a:pt x="693894" y="1157851"/>
                  </a:moveTo>
                  <a:cubicBezTo>
                    <a:pt x="545193" y="1160070"/>
                    <a:pt x="396492" y="1162289"/>
                    <a:pt x="285521" y="1113462"/>
                  </a:cubicBezTo>
                  <a:cubicBezTo>
                    <a:pt x="174550" y="1064635"/>
                    <a:pt x="70978" y="969939"/>
                    <a:pt x="28069" y="864887"/>
                  </a:cubicBezTo>
                  <a:cubicBezTo>
                    <a:pt x="-14840" y="759835"/>
                    <a:pt x="26590" y="597078"/>
                    <a:pt x="28069" y="483148"/>
                  </a:cubicBezTo>
                  <a:cubicBezTo>
                    <a:pt x="29548" y="369218"/>
                    <a:pt x="-41473" y="261206"/>
                    <a:pt x="36946" y="181307"/>
                  </a:cubicBezTo>
                  <a:cubicBezTo>
                    <a:pt x="115365" y="101408"/>
                    <a:pt x="381696" y="21508"/>
                    <a:pt x="498585" y="3753"/>
                  </a:cubicBezTo>
                  <a:cubicBezTo>
                    <a:pt x="615474" y="-14002"/>
                    <a:pt x="656903" y="34825"/>
                    <a:pt x="738282" y="74775"/>
                  </a:cubicBezTo>
                  <a:cubicBezTo>
                    <a:pt x="819661" y="114725"/>
                    <a:pt x="960224" y="172430"/>
                    <a:pt x="986857" y="243451"/>
                  </a:cubicBezTo>
                  <a:cubicBezTo>
                    <a:pt x="1013490" y="314472"/>
                    <a:pt x="927672" y="443198"/>
                    <a:pt x="898080" y="500903"/>
                  </a:cubicBezTo>
                  <a:cubicBezTo>
                    <a:pt x="868488" y="558608"/>
                    <a:pt x="834457" y="543812"/>
                    <a:pt x="809304" y="589680"/>
                  </a:cubicBezTo>
                  <a:cubicBezTo>
                    <a:pt x="784151" y="635548"/>
                    <a:pt x="720527" y="722845"/>
                    <a:pt x="747160" y="776111"/>
                  </a:cubicBezTo>
                  <a:cubicBezTo>
                    <a:pt x="773793" y="829377"/>
                    <a:pt x="895121" y="903358"/>
                    <a:pt x="969102" y="909276"/>
                  </a:cubicBezTo>
                  <a:cubicBezTo>
                    <a:pt x="1043083" y="915194"/>
                    <a:pt x="1145175" y="848611"/>
                    <a:pt x="1191043" y="811621"/>
                  </a:cubicBezTo>
                  <a:cubicBezTo>
                    <a:pt x="1236911" y="774631"/>
                    <a:pt x="1238391" y="742079"/>
                    <a:pt x="1244309" y="687334"/>
                  </a:cubicBezTo>
                  <a:cubicBezTo>
                    <a:pt x="1250227" y="632589"/>
                    <a:pt x="1229513" y="545292"/>
                    <a:pt x="1226554" y="483148"/>
                  </a:cubicBezTo>
                  <a:cubicBezTo>
                    <a:pt x="1223595" y="421004"/>
                    <a:pt x="1216197" y="352942"/>
                    <a:pt x="1226554" y="314472"/>
                  </a:cubicBezTo>
                  <a:cubicBezTo>
                    <a:pt x="1236911" y="276002"/>
                    <a:pt x="1251708" y="267124"/>
                    <a:pt x="1288698" y="252328"/>
                  </a:cubicBezTo>
                  <a:cubicBezTo>
                    <a:pt x="1325688" y="237532"/>
                    <a:pt x="1392271" y="221256"/>
                    <a:pt x="1448496" y="225695"/>
                  </a:cubicBezTo>
                  <a:cubicBezTo>
                    <a:pt x="1504721" y="230134"/>
                    <a:pt x="1562426" y="252328"/>
                    <a:pt x="1626049" y="278961"/>
                  </a:cubicBezTo>
                  <a:cubicBezTo>
                    <a:pt x="1689672" y="305594"/>
                    <a:pt x="1790287" y="332227"/>
                    <a:pt x="1830236" y="385493"/>
                  </a:cubicBezTo>
                  <a:cubicBezTo>
                    <a:pt x="1870186" y="438759"/>
                    <a:pt x="1862787" y="502382"/>
                    <a:pt x="1865746" y="598557"/>
                  </a:cubicBezTo>
                  <a:cubicBezTo>
                    <a:pt x="1868705" y="694732"/>
                    <a:pt x="1914573" y="860449"/>
                    <a:pt x="1847991" y="962542"/>
                  </a:cubicBezTo>
                  <a:cubicBezTo>
                    <a:pt x="1781409" y="1064635"/>
                    <a:pt x="1556507" y="1163770"/>
                    <a:pt x="1466251" y="1211117"/>
                  </a:cubicBezTo>
                  <a:cubicBezTo>
                    <a:pt x="1375995" y="1258464"/>
                    <a:pt x="1447016" y="1254025"/>
                    <a:pt x="1306453" y="1246627"/>
                  </a:cubicBezTo>
                  <a:cubicBezTo>
                    <a:pt x="1165890" y="1239229"/>
                    <a:pt x="894381" y="1202978"/>
                    <a:pt x="622873" y="1166728"/>
                  </a:cubicBezTo>
                </a:path>
              </a:pathLst>
            </a:cu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箭头: 右 7">
              <a:extLst>
                <a:ext uri="{FF2B5EF4-FFF2-40B4-BE49-F238E27FC236}">
                  <a16:creationId xmlns:a16="http://schemas.microsoft.com/office/drawing/2014/main" id="{4EFA065B-516D-4825-9CBA-05D57E733E54}"/>
                </a:ext>
              </a:extLst>
            </p:cNvPr>
            <p:cNvSpPr/>
            <p:nvPr/>
          </p:nvSpPr>
          <p:spPr>
            <a:xfrm>
              <a:off x="4394447" y="1844778"/>
              <a:ext cx="719091" cy="23826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9" name="图片 8">
            <a:extLst>
              <a:ext uri="{FF2B5EF4-FFF2-40B4-BE49-F238E27FC236}">
                <a16:creationId xmlns:a16="http://schemas.microsoft.com/office/drawing/2014/main" id="{18DA8A7A-AFE4-4A50-84A5-51DADF60DD80}"/>
              </a:ext>
            </a:extLst>
          </p:cNvPr>
          <p:cNvPicPr>
            <a:picLocks noChangeAspect="1"/>
          </p:cNvPicPr>
          <p:nvPr/>
        </p:nvPicPr>
        <p:blipFill>
          <a:blip r:embed="rId2"/>
          <a:stretch>
            <a:fillRect/>
          </a:stretch>
        </p:blipFill>
        <p:spPr>
          <a:xfrm>
            <a:off x="4038107" y="3429000"/>
            <a:ext cx="3330359" cy="3433360"/>
          </a:xfrm>
          <a:prstGeom prst="rect">
            <a:avLst/>
          </a:prstGeom>
        </p:spPr>
      </p:pic>
    </p:spTree>
    <p:extLst>
      <p:ext uri="{BB962C8B-B14F-4D97-AF65-F5344CB8AC3E}">
        <p14:creationId xmlns:p14="http://schemas.microsoft.com/office/powerpoint/2010/main" val="15352697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ppt_w</p:attrName>
                                        </p:attrNameLst>
                                      </p:cBhvr>
                                      <p:tavLst>
                                        <p:tav tm="0">
                                          <p:val>
                                            <p:fltVal val="0"/>
                                          </p:val>
                                        </p:tav>
                                        <p:tav tm="100000">
                                          <p:val>
                                            <p:strVal val="#ppt_w"/>
                                          </p:val>
                                        </p:tav>
                                      </p:tavLst>
                                    </p:anim>
                                    <p:anim calcmode="lin" valueType="num">
                                      <p:cBhvr>
                                        <p:cTn id="13" dur="500" fill="hold"/>
                                        <p:tgtEl>
                                          <p:spTgt spid="10"/>
                                        </p:tgtEl>
                                        <p:attrNameLst>
                                          <p:attrName>ppt_h</p:attrName>
                                        </p:attrNameLst>
                                      </p:cBhvr>
                                      <p:tavLst>
                                        <p:tav tm="0">
                                          <p:val>
                                            <p:fltVal val="0"/>
                                          </p:val>
                                        </p:tav>
                                        <p:tav tm="100000">
                                          <p:val>
                                            <p:strVal val="#ppt_h"/>
                                          </p:val>
                                        </p:tav>
                                      </p:tavLst>
                                    </p:anim>
                                    <p:animEffect transition="in" filter="fade">
                                      <p:cBhvr>
                                        <p:cTn id="14" dur="500"/>
                                        <p:tgtEl>
                                          <p:spTgt spid="10"/>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animEffect transition="in" filter="fade">
                                      <p:cBhvr>
                                        <p:cTn id="21" dur="500"/>
                                        <p:tgtEl>
                                          <p:spTgt spid="5"/>
                                        </p:tgtEl>
                                      </p:cBhvr>
                                    </p:animEffect>
                                  </p:childTnLst>
                                </p:cTn>
                              </p:par>
                            </p:childTnLst>
                          </p:cTn>
                        </p:par>
                      </p:childTnLst>
                    </p:cTn>
                  </p:par>
                  <p:par>
                    <p:cTn id="22" fill="hold">
                      <p:stCondLst>
                        <p:cond delay="indefinite"/>
                      </p:stCondLst>
                      <p:childTnLst>
                        <p:par>
                          <p:cTn id="23" fill="hold">
                            <p:stCondLst>
                              <p:cond delay="0"/>
                            </p:stCondLst>
                            <p:childTnLst>
                              <p:par>
                                <p:cTn id="24" presetID="14" presetClass="entr" presetSubtype="10" fill="hold" nodeType="click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randombar(horizontal)">
                                      <p:cBhvr>
                                        <p:cTn id="2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AB29BAB9-4980-5D26-BD41-00C6D9845222}"/>
              </a:ext>
            </a:extLst>
          </p:cNvPr>
          <p:cNvSpPr>
            <a:spLocks noGrp="1"/>
          </p:cNvSpPr>
          <p:nvPr>
            <p:ph idx="1"/>
          </p:nvPr>
        </p:nvSpPr>
        <p:spPr>
          <a:xfrm>
            <a:off x="1069848" y="1465468"/>
            <a:ext cx="10058400" cy="451824"/>
          </a:xfrm>
        </p:spPr>
        <p:txBody>
          <a:bodyPr/>
          <a:lstStyle/>
          <a:p>
            <a:r>
              <a:rPr lang="en-US" altLang="zh-CN" sz="2000" dirty="0"/>
              <a:t>Inverse mean curvature flow and “weak inverse mean curvature flow”</a:t>
            </a:r>
            <a:endParaRPr lang="zh-CN" altLang="en-US" dirty="0"/>
          </a:p>
        </p:txBody>
      </p:sp>
      <p:sp>
        <p:nvSpPr>
          <p:cNvPr id="4" name="文本框 3">
            <a:extLst>
              <a:ext uri="{FF2B5EF4-FFF2-40B4-BE49-F238E27FC236}">
                <a16:creationId xmlns:a16="http://schemas.microsoft.com/office/drawing/2014/main" id="{06C017F9-D631-A7C4-8985-7F297FBCFB30}"/>
              </a:ext>
            </a:extLst>
          </p:cNvPr>
          <p:cNvSpPr txBox="1"/>
          <p:nvPr/>
        </p:nvSpPr>
        <p:spPr>
          <a:xfrm>
            <a:off x="349974" y="167554"/>
            <a:ext cx="4959446" cy="584775"/>
          </a:xfrm>
          <a:prstGeom prst="rect">
            <a:avLst/>
          </a:prstGeom>
          <a:noFill/>
        </p:spPr>
        <p:txBody>
          <a:bodyPr wrap="square" rtlCol="0">
            <a:spAutoFit/>
          </a:bodyPr>
          <a:lstStyle/>
          <a:p>
            <a:r>
              <a:rPr lang="en-US" altLang="zh-CN" sz="3200" dirty="0"/>
              <a:t>Proofs in special cases</a:t>
            </a:r>
          </a:p>
        </p:txBody>
      </p:sp>
      <p:sp>
        <p:nvSpPr>
          <p:cNvPr id="5" name="文本框 4">
            <a:extLst>
              <a:ext uri="{FF2B5EF4-FFF2-40B4-BE49-F238E27FC236}">
                <a16:creationId xmlns:a16="http://schemas.microsoft.com/office/drawing/2014/main" id="{9CA796EE-F1A3-97CE-8008-1683CBC28289}"/>
              </a:ext>
            </a:extLst>
          </p:cNvPr>
          <p:cNvSpPr txBox="1"/>
          <p:nvPr/>
        </p:nvSpPr>
        <p:spPr>
          <a:xfrm>
            <a:off x="452284" y="924232"/>
            <a:ext cx="5742039" cy="369332"/>
          </a:xfrm>
          <a:prstGeom prst="rect">
            <a:avLst/>
          </a:prstGeom>
          <a:noFill/>
        </p:spPr>
        <p:txBody>
          <a:bodyPr wrap="square" rtlCol="0">
            <a:spAutoFit/>
          </a:bodyPr>
          <a:lstStyle/>
          <a:p>
            <a:r>
              <a:rPr lang="en-US" altLang="zh-CN" dirty="0"/>
              <a:t>Some important geometric flows in physics</a:t>
            </a:r>
            <a:endParaRPr lang="zh-CN" altLang="en-US" dirty="0"/>
          </a:p>
        </p:txBody>
      </p:sp>
      <p:sp>
        <p:nvSpPr>
          <p:cNvPr id="6" name="文本框 5">
            <a:extLst>
              <a:ext uri="{FF2B5EF4-FFF2-40B4-BE49-F238E27FC236}">
                <a16:creationId xmlns:a16="http://schemas.microsoft.com/office/drawing/2014/main" id="{209C86BE-34B5-F9BC-650A-DB79FD3E13B2}"/>
              </a:ext>
            </a:extLst>
          </p:cNvPr>
          <p:cNvSpPr txBox="1"/>
          <p:nvPr/>
        </p:nvSpPr>
        <p:spPr>
          <a:xfrm>
            <a:off x="1818968" y="1917291"/>
            <a:ext cx="8268929" cy="369332"/>
          </a:xfrm>
          <a:prstGeom prst="rect">
            <a:avLst/>
          </a:prstGeom>
          <a:noFill/>
        </p:spPr>
        <p:txBody>
          <a:bodyPr wrap="square" rtlCol="0">
            <a:spAutoFit/>
          </a:bodyPr>
          <a:lstStyle/>
          <a:p>
            <a:r>
              <a:rPr lang="en-US" altLang="zh-CN" dirty="0" err="1">
                <a:solidFill>
                  <a:srgbClr val="0070C0"/>
                </a:solidFill>
              </a:rPr>
              <a:t>Geroch</a:t>
            </a:r>
            <a:r>
              <a:rPr lang="en-US" altLang="zh-CN" dirty="0">
                <a:solidFill>
                  <a:srgbClr val="0070C0"/>
                </a:solidFill>
              </a:rPr>
              <a:t>, Pong Soo Jang, Wald, </a:t>
            </a:r>
            <a:r>
              <a:rPr lang="en-US" altLang="zh-CN" sz="1800" dirty="0">
                <a:solidFill>
                  <a:srgbClr val="0070C0"/>
                </a:solidFill>
              </a:rPr>
              <a:t>Gerhard </a:t>
            </a:r>
            <a:r>
              <a:rPr lang="en-US" altLang="zh-CN" sz="1800" dirty="0" err="1">
                <a:solidFill>
                  <a:srgbClr val="0070C0"/>
                </a:solidFill>
              </a:rPr>
              <a:t>Huisken</a:t>
            </a:r>
            <a:r>
              <a:rPr lang="en-US" altLang="zh-CN" sz="1800" dirty="0">
                <a:solidFill>
                  <a:srgbClr val="0070C0"/>
                </a:solidFill>
              </a:rPr>
              <a:t> and Tom </a:t>
            </a:r>
            <a:r>
              <a:rPr lang="en-US" altLang="zh-CN" sz="1800" dirty="0" err="1">
                <a:solidFill>
                  <a:srgbClr val="0070C0"/>
                </a:solidFill>
              </a:rPr>
              <a:t>Ilmanen</a:t>
            </a:r>
            <a:r>
              <a:rPr lang="en-US" altLang="zh-CN" sz="1800" dirty="0">
                <a:solidFill>
                  <a:srgbClr val="0070C0"/>
                </a:solidFill>
              </a:rPr>
              <a:t> ……</a:t>
            </a:r>
            <a:r>
              <a:rPr lang="en-US" altLang="zh-CN" dirty="0">
                <a:solidFill>
                  <a:srgbClr val="0070C0"/>
                </a:solidFill>
              </a:rPr>
              <a:t> </a:t>
            </a:r>
            <a:endParaRPr lang="zh-CN" altLang="en-US" dirty="0">
              <a:solidFill>
                <a:srgbClr val="0070C0"/>
              </a:solidFill>
            </a:endParaRPr>
          </a:p>
        </p:txBody>
      </p:sp>
      <p:sp>
        <p:nvSpPr>
          <p:cNvPr id="7" name="文本框 6">
            <a:extLst>
              <a:ext uri="{FF2B5EF4-FFF2-40B4-BE49-F238E27FC236}">
                <a16:creationId xmlns:a16="http://schemas.microsoft.com/office/drawing/2014/main" id="{6F9532A7-882B-E392-08A1-8AD807110E5B}"/>
              </a:ext>
            </a:extLst>
          </p:cNvPr>
          <p:cNvSpPr txBox="1"/>
          <p:nvPr/>
        </p:nvSpPr>
        <p:spPr>
          <a:xfrm>
            <a:off x="2829697" y="2286623"/>
            <a:ext cx="5220929" cy="369332"/>
          </a:xfrm>
          <a:prstGeom prst="rect">
            <a:avLst/>
          </a:prstGeom>
          <a:noFill/>
        </p:spPr>
        <p:txBody>
          <a:bodyPr wrap="square" rtlCol="0">
            <a:spAutoFit/>
          </a:bodyPr>
          <a:lstStyle/>
          <a:p>
            <a:r>
              <a:rPr lang="en-US" altLang="zh-CN" dirty="0">
                <a:solidFill>
                  <a:schemeClr val="accent4">
                    <a:lumMod val="75000"/>
                  </a:schemeClr>
                </a:solidFill>
              </a:rPr>
              <a:t>Tool for proving Penrose inequality</a:t>
            </a:r>
            <a:endParaRPr lang="zh-CN" altLang="en-US" dirty="0">
              <a:solidFill>
                <a:schemeClr val="accent4">
                  <a:lumMod val="75000"/>
                </a:schemeClr>
              </a:solidFill>
            </a:endParaRPr>
          </a:p>
        </p:txBody>
      </p:sp>
      <p:sp>
        <p:nvSpPr>
          <p:cNvPr id="8" name="内容占位符 2">
            <a:extLst>
              <a:ext uri="{FF2B5EF4-FFF2-40B4-BE49-F238E27FC236}">
                <a16:creationId xmlns:a16="http://schemas.microsoft.com/office/drawing/2014/main" id="{52762EF4-DBE4-63AF-A44C-6639518133AB}"/>
              </a:ext>
            </a:extLst>
          </p:cNvPr>
          <p:cNvSpPr txBox="1">
            <a:spLocks/>
          </p:cNvSpPr>
          <p:nvPr/>
        </p:nvSpPr>
        <p:spPr>
          <a:xfrm>
            <a:off x="1066800" y="2977176"/>
            <a:ext cx="10058400" cy="451824"/>
          </a:xfrm>
          <a:prstGeom prst="rect">
            <a:avLst/>
          </a:prstGeom>
        </p:spPr>
        <p:txBody>
          <a:bodyPr vert="horz" lIns="91440" tIns="45720" rIns="91440" bIns="45720" rtlCol="0">
            <a:normAutofit/>
          </a:bodyPr>
          <a:lstStyle>
            <a:lvl1pPr marL="182880" indent="-182880" algn="l" defTabSz="914400" rtl="0" eaLnBrk="1" latinLnBrk="0" hangingPunct="1">
              <a:lnSpc>
                <a:spcPct val="90000"/>
              </a:lnSpc>
              <a:spcBef>
                <a:spcPts val="1200"/>
              </a:spcBef>
              <a:buClr>
                <a:schemeClr val="accent2"/>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9pPr>
          </a:lstStyle>
          <a:p>
            <a:r>
              <a:rPr lang="en-US" altLang="zh-CN" dirty="0"/>
              <a:t>Conformal flow</a:t>
            </a:r>
            <a:endParaRPr lang="zh-CN" altLang="en-US" dirty="0"/>
          </a:p>
        </p:txBody>
      </p:sp>
      <p:sp>
        <p:nvSpPr>
          <p:cNvPr id="9" name="文本框 8">
            <a:extLst>
              <a:ext uri="{FF2B5EF4-FFF2-40B4-BE49-F238E27FC236}">
                <a16:creationId xmlns:a16="http://schemas.microsoft.com/office/drawing/2014/main" id="{65E003DB-568B-E96F-D85B-569F6702871E}"/>
              </a:ext>
            </a:extLst>
          </p:cNvPr>
          <p:cNvSpPr txBox="1"/>
          <p:nvPr/>
        </p:nvSpPr>
        <p:spPr>
          <a:xfrm>
            <a:off x="1818968" y="3429000"/>
            <a:ext cx="8268929" cy="369332"/>
          </a:xfrm>
          <a:prstGeom prst="rect">
            <a:avLst/>
          </a:prstGeom>
          <a:noFill/>
        </p:spPr>
        <p:txBody>
          <a:bodyPr wrap="square" rtlCol="0">
            <a:spAutoFit/>
          </a:bodyPr>
          <a:lstStyle/>
          <a:p>
            <a:r>
              <a:rPr lang="en-US" altLang="zh-CN" dirty="0">
                <a:solidFill>
                  <a:srgbClr val="0070C0"/>
                </a:solidFill>
              </a:rPr>
              <a:t>H.L. Bray</a:t>
            </a:r>
            <a:endParaRPr lang="zh-CN" altLang="en-US" dirty="0">
              <a:solidFill>
                <a:srgbClr val="0070C0"/>
              </a:solidFill>
            </a:endParaRPr>
          </a:p>
        </p:txBody>
      </p:sp>
      <p:sp>
        <p:nvSpPr>
          <p:cNvPr id="10" name="文本框 9">
            <a:extLst>
              <a:ext uri="{FF2B5EF4-FFF2-40B4-BE49-F238E27FC236}">
                <a16:creationId xmlns:a16="http://schemas.microsoft.com/office/drawing/2014/main" id="{8264F94E-7F14-933F-4C55-797A2E0FA4AE}"/>
              </a:ext>
            </a:extLst>
          </p:cNvPr>
          <p:cNvSpPr txBox="1"/>
          <p:nvPr/>
        </p:nvSpPr>
        <p:spPr>
          <a:xfrm>
            <a:off x="2829697" y="3798332"/>
            <a:ext cx="5220929" cy="369332"/>
          </a:xfrm>
          <a:prstGeom prst="rect">
            <a:avLst/>
          </a:prstGeom>
          <a:noFill/>
        </p:spPr>
        <p:txBody>
          <a:bodyPr wrap="square" rtlCol="0">
            <a:spAutoFit/>
          </a:bodyPr>
          <a:lstStyle/>
          <a:p>
            <a:r>
              <a:rPr lang="en-US" altLang="zh-CN" dirty="0">
                <a:solidFill>
                  <a:schemeClr val="accent4">
                    <a:lumMod val="75000"/>
                  </a:schemeClr>
                </a:solidFill>
              </a:rPr>
              <a:t>Powerful tool for proving Penrose inequality</a:t>
            </a:r>
            <a:endParaRPr lang="zh-CN" altLang="en-US" dirty="0">
              <a:solidFill>
                <a:schemeClr val="accent4">
                  <a:lumMod val="75000"/>
                </a:schemeClr>
              </a:solidFill>
            </a:endParaRPr>
          </a:p>
        </p:txBody>
      </p:sp>
      <p:sp>
        <p:nvSpPr>
          <p:cNvPr id="13" name="内容占位符 2">
            <a:extLst>
              <a:ext uri="{FF2B5EF4-FFF2-40B4-BE49-F238E27FC236}">
                <a16:creationId xmlns:a16="http://schemas.microsoft.com/office/drawing/2014/main" id="{8BA91A0A-04B0-2724-A9BF-0EE4F106BCC5}"/>
              </a:ext>
            </a:extLst>
          </p:cNvPr>
          <p:cNvSpPr txBox="1">
            <a:spLocks/>
          </p:cNvSpPr>
          <p:nvPr/>
        </p:nvSpPr>
        <p:spPr>
          <a:xfrm>
            <a:off x="1066800" y="4536996"/>
            <a:ext cx="10058400" cy="451824"/>
          </a:xfrm>
          <a:prstGeom prst="rect">
            <a:avLst/>
          </a:prstGeom>
        </p:spPr>
        <p:txBody>
          <a:bodyPr vert="horz" lIns="91440" tIns="45720" rIns="91440" bIns="45720" rtlCol="0">
            <a:normAutofit/>
          </a:bodyPr>
          <a:lstStyle>
            <a:lvl1pPr marL="182880" indent="-182880" algn="l" defTabSz="914400" rtl="0" eaLnBrk="1" latinLnBrk="0" hangingPunct="1">
              <a:lnSpc>
                <a:spcPct val="90000"/>
              </a:lnSpc>
              <a:spcBef>
                <a:spcPts val="1200"/>
              </a:spcBef>
              <a:buClr>
                <a:schemeClr val="accent2"/>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9pPr>
          </a:lstStyle>
          <a:p>
            <a:r>
              <a:rPr lang="en-US" altLang="zh-CN" dirty="0"/>
              <a:t>Ricci flow</a:t>
            </a:r>
          </a:p>
          <a:p>
            <a:endParaRPr lang="zh-CN" altLang="en-US" dirty="0"/>
          </a:p>
        </p:txBody>
      </p:sp>
      <p:sp>
        <p:nvSpPr>
          <p:cNvPr id="14" name="文本框 13">
            <a:extLst>
              <a:ext uri="{FF2B5EF4-FFF2-40B4-BE49-F238E27FC236}">
                <a16:creationId xmlns:a16="http://schemas.microsoft.com/office/drawing/2014/main" id="{2498524A-71DD-AB37-4A61-C3ED5117C19B}"/>
              </a:ext>
            </a:extLst>
          </p:cNvPr>
          <p:cNvSpPr txBox="1"/>
          <p:nvPr/>
        </p:nvSpPr>
        <p:spPr>
          <a:xfrm>
            <a:off x="1815920" y="4988819"/>
            <a:ext cx="8268929" cy="369332"/>
          </a:xfrm>
          <a:prstGeom prst="rect">
            <a:avLst/>
          </a:prstGeom>
          <a:noFill/>
        </p:spPr>
        <p:txBody>
          <a:bodyPr wrap="square" rtlCol="0">
            <a:spAutoFit/>
          </a:bodyPr>
          <a:lstStyle/>
          <a:p>
            <a:r>
              <a:rPr lang="en-US" altLang="zh-CN" dirty="0">
                <a:solidFill>
                  <a:srgbClr val="0070C0"/>
                </a:solidFill>
              </a:rPr>
              <a:t> Richard Hamilton, Grigori Perelman …… </a:t>
            </a:r>
            <a:endParaRPr lang="zh-CN" altLang="en-US" dirty="0">
              <a:solidFill>
                <a:srgbClr val="0070C0"/>
              </a:solidFill>
            </a:endParaRPr>
          </a:p>
        </p:txBody>
      </p:sp>
      <p:sp>
        <p:nvSpPr>
          <p:cNvPr id="15" name="文本框 14">
            <a:extLst>
              <a:ext uri="{FF2B5EF4-FFF2-40B4-BE49-F238E27FC236}">
                <a16:creationId xmlns:a16="http://schemas.microsoft.com/office/drawing/2014/main" id="{69C51597-F9A1-89DC-9710-1D18502F6197}"/>
              </a:ext>
            </a:extLst>
          </p:cNvPr>
          <p:cNvSpPr txBox="1"/>
          <p:nvPr/>
        </p:nvSpPr>
        <p:spPr>
          <a:xfrm>
            <a:off x="2826649" y="5358151"/>
            <a:ext cx="7851183" cy="923330"/>
          </a:xfrm>
          <a:prstGeom prst="rect">
            <a:avLst/>
          </a:prstGeom>
          <a:noFill/>
        </p:spPr>
        <p:txBody>
          <a:bodyPr wrap="square" rtlCol="0">
            <a:spAutoFit/>
          </a:bodyPr>
          <a:lstStyle/>
          <a:p>
            <a:r>
              <a:rPr lang="en-US" altLang="zh-CN" dirty="0">
                <a:solidFill>
                  <a:schemeClr val="accent4">
                    <a:lumMod val="75000"/>
                  </a:schemeClr>
                </a:solidFill>
              </a:rPr>
              <a:t>The renormalization group flow of the bosonic string sigma-model;</a:t>
            </a:r>
          </a:p>
          <a:p>
            <a:r>
              <a:rPr lang="en-US" altLang="zh-CN" dirty="0">
                <a:solidFill>
                  <a:schemeClr val="accent4">
                    <a:lumMod val="75000"/>
                  </a:schemeClr>
                </a:solidFill>
              </a:rPr>
              <a:t>The tool for proving </a:t>
            </a:r>
            <a:r>
              <a:rPr lang="en-US" altLang="zh-CN" dirty="0" err="1">
                <a:solidFill>
                  <a:schemeClr val="accent4">
                    <a:lumMod val="75000"/>
                  </a:schemeClr>
                </a:solidFill>
              </a:rPr>
              <a:t>Poincaré</a:t>
            </a:r>
            <a:r>
              <a:rPr lang="en-US" altLang="zh-CN" dirty="0">
                <a:solidFill>
                  <a:schemeClr val="accent4">
                    <a:lumMod val="75000"/>
                  </a:schemeClr>
                </a:solidFill>
              </a:rPr>
              <a:t> conjecture;</a:t>
            </a:r>
          </a:p>
          <a:p>
            <a:endParaRPr lang="zh-CN" altLang="en-US" dirty="0">
              <a:solidFill>
                <a:schemeClr val="accent4">
                  <a:lumMod val="75000"/>
                </a:schemeClr>
              </a:solidFill>
            </a:endParaRPr>
          </a:p>
        </p:txBody>
      </p:sp>
    </p:spTree>
    <p:extLst>
      <p:ext uri="{BB962C8B-B14F-4D97-AF65-F5344CB8AC3E}">
        <p14:creationId xmlns:p14="http://schemas.microsoft.com/office/powerpoint/2010/main" val="4054858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31"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1000" fill="hold"/>
                                        <p:tgtEl>
                                          <p:spTgt spid="6"/>
                                        </p:tgtEl>
                                        <p:attrNameLst>
                                          <p:attrName>ppt_w</p:attrName>
                                        </p:attrNameLst>
                                      </p:cBhvr>
                                      <p:tavLst>
                                        <p:tav tm="0">
                                          <p:val>
                                            <p:fltVal val="0"/>
                                          </p:val>
                                        </p:tav>
                                        <p:tav tm="100000">
                                          <p:val>
                                            <p:strVal val="#ppt_w"/>
                                          </p:val>
                                        </p:tav>
                                      </p:tavLst>
                                    </p:anim>
                                    <p:anim calcmode="lin" valueType="num">
                                      <p:cBhvr>
                                        <p:cTn id="15" dur="1000" fill="hold"/>
                                        <p:tgtEl>
                                          <p:spTgt spid="6"/>
                                        </p:tgtEl>
                                        <p:attrNameLst>
                                          <p:attrName>ppt_h</p:attrName>
                                        </p:attrNameLst>
                                      </p:cBhvr>
                                      <p:tavLst>
                                        <p:tav tm="0">
                                          <p:val>
                                            <p:fltVal val="0"/>
                                          </p:val>
                                        </p:tav>
                                        <p:tav tm="100000">
                                          <p:val>
                                            <p:strVal val="#ppt_h"/>
                                          </p:val>
                                        </p:tav>
                                      </p:tavLst>
                                    </p:anim>
                                    <p:anim calcmode="lin" valueType="num">
                                      <p:cBhvr>
                                        <p:cTn id="16" dur="1000" fill="hold"/>
                                        <p:tgtEl>
                                          <p:spTgt spid="6"/>
                                        </p:tgtEl>
                                        <p:attrNameLst>
                                          <p:attrName>style.rotation</p:attrName>
                                        </p:attrNameLst>
                                      </p:cBhvr>
                                      <p:tavLst>
                                        <p:tav tm="0">
                                          <p:val>
                                            <p:fltVal val="90"/>
                                          </p:val>
                                        </p:tav>
                                        <p:tav tm="100000">
                                          <p:val>
                                            <p:fltVal val="0"/>
                                          </p:val>
                                        </p:tav>
                                      </p:tavLst>
                                    </p:anim>
                                    <p:animEffect transition="in" filter="fade">
                                      <p:cBhvr>
                                        <p:cTn id="17" dur="10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fltVal val="0"/>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animEffect transition="in" filter="fade">
                                      <p:cBhvr>
                                        <p:cTn id="24" dur="500"/>
                                        <p:tgtEl>
                                          <p:spTgt spid="7"/>
                                        </p:tgtEl>
                                      </p:cBhvr>
                                    </p:animEffect>
                                  </p:childTnLst>
                                </p:cTn>
                              </p:par>
                            </p:childTnLst>
                          </p:cTn>
                        </p:par>
                      </p:childTnLst>
                    </p:cTn>
                  </p:par>
                  <p:par>
                    <p:cTn id="25" fill="hold">
                      <p:stCondLst>
                        <p:cond delay="indefinite"/>
                      </p:stCondLst>
                      <p:childTnLst>
                        <p:par>
                          <p:cTn id="26" fill="hold">
                            <p:stCondLst>
                              <p:cond delay="0"/>
                            </p:stCondLst>
                            <p:childTnLst>
                              <p:par>
                                <p:cTn id="27" presetID="14" presetClass="entr" presetSubtype="10"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randombar(horizontal)">
                                      <p:cBhvr>
                                        <p:cTn id="29" dur="500"/>
                                        <p:tgtEl>
                                          <p:spTgt spid="8"/>
                                        </p:tgtEl>
                                      </p:cBhvr>
                                    </p:animEffect>
                                  </p:childTnLst>
                                </p:cTn>
                              </p:par>
                            </p:childTnLst>
                          </p:cTn>
                        </p:par>
                      </p:childTnLst>
                    </p:cTn>
                  </p:par>
                  <p:par>
                    <p:cTn id="30" fill="hold">
                      <p:stCondLst>
                        <p:cond delay="indefinite"/>
                      </p:stCondLst>
                      <p:childTnLst>
                        <p:par>
                          <p:cTn id="31" fill="hold">
                            <p:stCondLst>
                              <p:cond delay="0"/>
                            </p:stCondLst>
                            <p:childTnLst>
                              <p:par>
                                <p:cTn id="32" presetID="31" presetClass="entr" presetSubtype="0" fill="hold" grpId="0" nodeType="clickEffect">
                                  <p:stCondLst>
                                    <p:cond delay="0"/>
                                  </p:stCondLst>
                                  <p:childTnLst>
                                    <p:set>
                                      <p:cBhvr>
                                        <p:cTn id="33" dur="1" fill="hold">
                                          <p:stCondLst>
                                            <p:cond delay="0"/>
                                          </p:stCondLst>
                                        </p:cTn>
                                        <p:tgtEl>
                                          <p:spTgt spid="9"/>
                                        </p:tgtEl>
                                        <p:attrNameLst>
                                          <p:attrName>style.visibility</p:attrName>
                                        </p:attrNameLst>
                                      </p:cBhvr>
                                      <p:to>
                                        <p:strVal val="visible"/>
                                      </p:to>
                                    </p:set>
                                    <p:anim calcmode="lin" valueType="num">
                                      <p:cBhvr>
                                        <p:cTn id="34" dur="1000" fill="hold"/>
                                        <p:tgtEl>
                                          <p:spTgt spid="9"/>
                                        </p:tgtEl>
                                        <p:attrNameLst>
                                          <p:attrName>ppt_w</p:attrName>
                                        </p:attrNameLst>
                                      </p:cBhvr>
                                      <p:tavLst>
                                        <p:tav tm="0">
                                          <p:val>
                                            <p:fltVal val="0"/>
                                          </p:val>
                                        </p:tav>
                                        <p:tav tm="100000">
                                          <p:val>
                                            <p:strVal val="#ppt_w"/>
                                          </p:val>
                                        </p:tav>
                                      </p:tavLst>
                                    </p:anim>
                                    <p:anim calcmode="lin" valueType="num">
                                      <p:cBhvr>
                                        <p:cTn id="35" dur="1000" fill="hold"/>
                                        <p:tgtEl>
                                          <p:spTgt spid="9"/>
                                        </p:tgtEl>
                                        <p:attrNameLst>
                                          <p:attrName>ppt_h</p:attrName>
                                        </p:attrNameLst>
                                      </p:cBhvr>
                                      <p:tavLst>
                                        <p:tav tm="0">
                                          <p:val>
                                            <p:fltVal val="0"/>
                                          </p:val>
                                        </p:tav>
                                        <p:tav tm="100000">
                                          <p:val>
                                            <p:strVal val="#ppt_h"/>
                                          </p:val>
                                        </p:tav>
                                      </p:tavLst>
                                    </p:anim>
                                    <p:anim calcmode="lin" valueType="num">
                                      <p:cBhvr>
                                        <p:cTn id="36" dur="1000" fill="hold"/>
                                        <p:tgtEl>
                                          <p:spTgt spid="9"/>
                                        </p:tgtEl>
                                        <p:attrNameLst>
                                          <p:attrName>style.rotation</p:attrName>
                                        </p:attrNameLst>
                                      </p:cBhvr>
                                      <p:tavLst>
                                        <p:tav tm="0">
                                          <p:val>
                                            <p:fltVal val="90"/>
                                          </p:val>
                                        </p:tav>
                                        <p:tav tm="100000">
                                          <p:val>
                                            <p:fltVal val="0"/>
                                          </p:val>
                                        </p:tav>
                                      </p:tavLst>
                                    </p:anim>
                                    <p:animEffect transition="in" filter="fade">
                                      <p:cBhvr>
                                        <p:cTn id="37" dur="1000"/>
                                        <p:tgtEl>
                                          <p:spTgt spid="9"/>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grpId="0" nodeType="clickEffect">
                                  <p:stCondLst>
                                    <p:cond delay="0"/>
                                  </p:stCondLst>
                                  <p:childTnLst>
                                    <p:set>
                                      <p:cBhvr>
                                        <p:cTn id="41" dur="1" fill="hold">
                                          <p:stCondLst>
                                            <p:cond delay="0"/>
                                          </p:stCondLst>
                                        </p:cTn>
                                        <p:tgtEl>
                                          <p:spTgt spid="10"/>
                                        </p:tgtEl>
                                        <p:attrNameLst>
                                          <p:attrName>style.visibility</p:attrName>
                                        </p:attrNameLst>
                                      </p:cBhvr>
                                      <p:to>
                                        <p:strVal val="visible"/>
                                      </p:to>
                                    </p:set>
                                    <p:anim calcmode="lin" valueType="num">
                                      <p:cBhvr>
                                        <p:cTn id="42" dur="500" fill="hold"/>
                                        <p:tgtEl>
                                          <p:spTgt spid="10"/>
                                        </p:tgtEl>
                                        <p:attrNameLst>
                                          <p:attrName>ppt_w</p:attrName>
                                        </p:attrNameLst>
                                      </p:cBhvr>
                                      <p:tavLst>
                                        <p:tav tm="0">
                                          <p:val>
                                            <p:fltVal val="0"/>
                                          </p:val>
                                        </p:tav>
                                        <p:tav tm="100000">
                                          <p:val>
                                            <p:strVal val="#ppt_w"/>
                                          </p:val>
                                        </p:tav>
                                      </p:tavLst>
                                    </p:anim>
                                    <p:anim calcmode="lin" valueType="num">
                                      <p:cBhvr>
                                        <p:cTn id="43" dur="500" fill="hold"/>
                                        <p:tgtEl>
                                          <p:spTgt spid="10"/>
                                        </p:tgtEl>
                                        <p:attrNameLst>
                                          <p:attrName>ppt_h</p:attrName>
                                        </p:attrNameLst>
                                      </p:cBhvr>
                                      <p:tavLst>
                                        <p:tav tm="0">
                                          <p:val>
                                            <p:fltVal val="0"/>
                                          </p:val>
                                        </p:tav>
                                        <p:tav tm="100000">
                                          <p:val>
                                            <p:strVal val="#ppt_h"/>
                                          </p:val>
                                        </p:tav>
                                      </p:tavLst>
                                    </p:anim>
                                    <p:animEffect transition="in" filter="fade">
                                      <p:cBhvr>
                                        <p:cTn id="44" dur="500"/>
                                        <p:tgtEl>
                                          <p:spTgt spid="10"/>
                                        </p:tgtEl>
                                      </p:cBhvr>
                                    </p:animEffect>
                                  </p:childTnLst>
                                </p:cTn>
                              </p:par>
                            </p:childTnLst>
                          </p:cTn>
                        </p:par>
                      </p:childTnLst>
                    </p:cTn>
                  </p:par>
                  <p:par>
                    <p:cTn id="45" fill="hold">
                      <p:stCondLst>
                        <p:cond delay="indefinite"/>
                      </p:stCondLst>
                      <p:childTnLst>
                        <p:par>
                          <p:cTn id="46" fill="hold">
                            <p:stCondLst>
                              <p:cond delay="0"/>
                            </p:stCondLst>
                            <p:childTnLst>
                              <p:par>
                                <p:cTn id="47" presetID="14" presetClass="entr" presetSubtype="10" fill="hold" grpId="0" nodeType="click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randombar(horizontal)">
                                      <p:cBhvr>
                                        <p:cTn id="49" dur="500"/>
                                        <p:tgtEl>
                                          <p:spTgt spid="13"/>
                                        </p:tgtEl>
                                      </p:cBhvr>
                                    </p:animEffect>
                                  </p:childTnLst>
                                </p:cTn>
                              </p:par>
                            </p:childTnLst>
                          </p:cTn>
                        </p:par>
                      </p:childTnLst>
                    </p:cTn>
                  </p:par>
                  <p:par>
                    <p:cTn id="50" fill="hold">
                      <p:stCondLst>
                        <p:cond delay="indefinite"/>
                      </p:stCondLst>
                      <p:childTnLst>
                        <p:par>
                          <p:cTn id="51" fill="hold">
                            <p:stCondLst>
                              <p:cond delay="0"/>
                            </p:stCondLst>
                            <p:childTnLst>
                              <p:par>
                                <p:cTn id="52" presetID="14" presetClass="entr" presetSubtype="10" fill="hold" grpId="0" nodeType="clickEffect">
                                  <p:stCondLst>
                                    <p:cond delay="0"/>
                                  </p:stCondLst>
                                  <p:childTnLst>
                                    <p:set>
                                      <p:cBhvr>
                                        <p:cTn id="53" dur="1" fill="hold">
                                          <p:stCondLst>
                                            <p:cond delay="0"/>
                                          </p:stCondLst>
                                        </p:cTn>
                                        <p:tgtEl>
                                          <p:spTgt spid="14"/>
                                        </p:tgtEl>
                                        <p:attrNameLst>
                                          <p:attrName>style.visibility</p:attrName>
                                        </p:attrNameLst>
                                      </p:cBhvr>
                                      <p:to>
                                        <p:strVal val="visible"/>
                                      </p:to>
                                    </p:set>
                                    <p:animEffect transition="in" filter="randombar(horizontal)">
                                      <p:cBhvr>
                                        <p:cTn id="54" dur="500"/>
                                        <p:tgtEl>
                                          <p:spTgt spid="14"/>
                                        </p:tgtEl>
                                      </p:cBhvr>
                                    </p:animEffect>
                                  </p:childTnLst>
                                </p:cTn>
                              </p:par>
                            </p:childTnLst>
                          </p:cTn>
                        </p:par>
                      </p:childTnLst>
                    </p:cTn>
                  </p:par>
                  <p:par>
                    <p:cTn id="55" fill="hold">
                      <p:stCondLst>
                        <p:cond delay="indefinite"/>
                      </p:stCondLst>
                      <p:childTnLst>
                        <p:par>
                          <p:cTn id="56" fill="hold">
                            <p:stCondLst>
                              <p:cond delay="0"/>
                            </p:stCondLst>
                            <p:childTnLst>
                              <p:par>
                                <p:cTn id="57" presetID="14" presetClass="entr" presetSubtype="10" fill="hold" grpId="0" nodeType="click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randombar(horizontal)">
                                      <p:cBhvr>
                                        <p:cTn id="5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p:bldP spid="7" grpId="0"/>
      <p:bldP spid="8" grpId="0"/>
      <p:bldP spid="9" grpId="0"/>
      <p:bldP spid="10" grpId="0"/>
      <p:bldP spid="13" grpId="0"/>
      <p:bldP spid="14" grpId="0"/>
      <p:bldP spid="1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2">
                <a:extLst>
                  <a:ext uri="{FF2B5EF4-FFF2-40B4-BE49-F238E27FC236}">
                    <a16:creationId xmlns:a16="http://schemas.microsoft.com/office/drawing/2014/main" id="{B2226308-DE7E-7633-A7B7-D7F8FA8E6F44}"/>
                  </a:ext>
                </a:extLst>
              </p:cNvPr>
              <p:cNvSpPr>
                <a:spLocks noGrp="1"/>
              </p:cNvSpPr>
              <p:nvPr>
                <p:ph idx="1"/>
              </p:nvPr>
            </p:nvSpPr>
            <p:spPr>
              <a:xfrm>
                <a:off x="462116" y="1071716"/>
                <a:ext cx="10666132" cy="6076336"/>
              </a:xfrm>
            </p:spPr>
            <p:txBody>
              <a:bodyPr/>
              <a:lstStyle/>
              <a:p>
                <a:r>
                  <a:rPr lang="en-US" altLang="zh-CN" dirty="0"/>
                  <a:t>If the spacetime contains a charged, one may expect there should be a tighter version of Penrose inequality.</a:t>
                </a:r>
              </a:p>
              <a:p>
                <a:endParaRPr lang="en-US" altLang="zh-CN" dirty="0"/>
              </a:p>
              <a:p>
                <a:r>
                  <a:rPr lang="en-US" altLang="zh-CN" dirty="0"/>
                  <a:t>We can first consider RN black hole, of which the mass M, charge Q and horizon area A satisfy</a:t>
                </a:r>
              </a:p>
              <a:p>
                <a:pPr marL="0" indent="0">
                  <a:buNone/>
                </a:pPr>
                <a14:m>
                  <m:oMathPara xmlns:m="http://schemas.openxmlformats.org/officeDocument/2006/math">
                    <m:oMathParaPr>
                      <m:jc m:val="centerGroup"/>
                    </m:oMathParaPr>
                    <m:oMath xmlns:m="http://schemas.openxmlformats.org/officeDocument/2006/math">
                      <m:rad>
                        <m:radPr>
                          <m:degHide m:val="on"/>
                          <m:ctrlPr>
                            <a:rPr lang="en-US" altLang="zh-CN" b="0" i="1" smtClean="0">
                              <a:latin typeface="Cambria Math" panose="02040503050406030204" pitchFamily="18" charset="0"/>
                            </a:rPr>
                          </m:ctrlPr>
                        </m:radPr>
                        <m:deg/>
                        <m:e>
                          <m:f>
                            <m:fPr>
                              <m:ctrlPr>
                                <a:rPr lang="en-US" altLang="zh-CN" b="0" i="1" smtClean="0">
                                  <a:latin typeface="Cambria Math" panose="02040503050406030204" pitchFamily="18" charset="0"/>
                                </a:rPr>
                              </m:ctrlPr>
                            </m:fPr>
                            <m:num>
                              <m:r>
                                <a:rPr lang="en-US" altLang="zh-CN" b="0" i="1" smtClean="0">
                                  <a:latin typeface="Cambria Math" panose="02040503050406030204" pitchFamily="18" charset="0"/>
                                </a:rPr>
                                <m:t>𝐴</m:t>
                              </m:r>
                            </m:num>
                            <m:den>
                              <m:r>
                                <a:rPr lang="en-US" altLang="zh-CN" b="0" i="1" smtClean="0">
                                  <a:latin typeface="Cambria Math" panose="02040503050406030204" pitchFamily="18" charset="0"/>
                                </a:rPr>
                                <m:t>16</m:t>
                              </m:r>
                              <m:r>
                                <a:rPr lang="en-US" altLang="zh-CN" b="0" i="1" smtClean="0">
                                  <a:latin typeface="Cambria Math" panose="02040503050406030204" pitchFamily="18" charset="0"/>
                                </a:rPr>
                                <m:t>𝜋</m:t>
                              </m:r>
                            </m:den>
                          </m:f>
                        </m:e>
                      </m:rad>
                      <m:r>
                        <a:rPr lang="en-US" altLang="zh-CN" b="0" i="1" smtClean="0">
                          <a:latin typeface="Cambria Math" panose="02040503050406030204" pitchFamily="18" charset="0"/>
                        </a:rPr>
                        <m:t>=</m:t>
                      </m:r>
                      <m:f>
                        <m:fPr>
                          <m:ctrlPr>
                            <a:rPr lang="en-US" altLang="zh-CN" b="0" i="1" smtClean="0">
                              <a:latin typeface="Cambria Math" panose="02040503050406030204" pitchFamily="18" charset="0"/>
                            </a:rPr>
                          </m:ctrlPr>
                        </m:fPr>
                        <m:num>
                          <m:r>
                            <a:rPr lang="en-US" altLang="zh-CN" b="0" i="1" smtClean="0">
                              <a:latin typeface="Cambria Math" panose="02040503050406030204" pitchFamily="18" charset="0"/>
                            </a:rPr>
                            <m:t>1</m:t>
                          </m:r>
                        </m:num>
                        <m:den>
                          <m:r>
                            <a:rPr lang="en-US" altLang="zh-CN" b="0" i="1" smtClean="0">
                              <a:latin typeface="Cambria Math" panose="02040503050406030204" pitchFamily="18" charset="0"/>
                            </a:rPr>
                            <m:t>2</m:t>
                          </m:r>
                        </m:den>
                      </m:f>
                      <m:d>
                        <m:dPr>
                          <m:ctrlPr>
                            <a:rPr lang="en-US" altLang="zh-CN" b="0" i="1" smtClean="0">
                              <a:latin typeface="Cambria Math" panose="02040503050406030204" pitchFamily="18" charset="0"/>
                            </a:rPr>
                          </m:ctrlPr>
                        </m:dPr>
                        <m:e>
                          <m:r>
                            <a:rPr lang="en-US" altLang="zh-CN" b="0" i="1" smtClean="0">
                              <a:latin typeface="Cambria Math" panose="02040503050406030204" pitchFamily="18" charset="0"/>
                            </a:rPr>
                            <m:t>𝑀</m:t>
                          </m:r>
                          <m:r>
                            <a:rPr lang="en-US" altLang="zh-CN" b="0" i="1" smtClean="0">
                              <a:latin typeface="Cambria Math" panose="02040503050406030204" pitchFamily="18" charset="0"/>
                            </a:rPr>
                            <m:t>+</m:t>
                          </m:r>
                          <m:rad>
                            <m:radPr>
                              <m:degHide m:val="on"/>
                              <m:ctrlPr>
                                <a:rPr lang="en-US" altLang="zh-CN" b="0" i="1" smtClean="0">
                                  <a:latin typeface="Cambria Math" panose="02040503050406030204" pitchFamily="18" charset="0"/>
                                </a:rPr>
                              </m:ctrlPr>
                            </m:radPr>
                            <m:deg/>
                            <m:e>
                              <m:r>
                                <a:rPr lang="en-US" altLang="zh-CN" b="0" i="1" smtClean="0">
                                  <a:latin typeface="Cambria Math" panose="02040503050406030204" pitchFamily="18" charset="0"/>
                                </a:rPr>
                                <m:t>𝑀</m:t>
                              </m:r>
                              <m:r>
                                <a:rPr lang="en-US" altLang="zh-CN" b="0" i="1" smtClean="0">
                                  <a:latin typeface="Cambria Math" panose="02040503050406030204" pitchFamily="18" charset="0"/>
                                </a:rPr>
                                <m:t>−</m:t>
                              </m:r>
                              <m:sSup>
                                <m:sSupPr>
                                  <m:ctrlPr>
                                    <a:rPr lang="en-US" altLang="zh-CN" b="0" i="1" smtClean="0">
                                      <a:latin typeface="Cambria Math" panose="02040503050406030204" pitchFamily="18" charset="0"/>
                                    </a:rPr>
                                  </m:ctrlPr>
                                </m:sSupPr>
                                <m:e>
                                  <m:r>
                                    <a:rPr lang="en-US" altLang="zh-CN" b="0" i="1" smtClean="0">
                                      <a:latin typeface="Cambria Math" panose="02040503050406030204" pitchFamily="18" charset="0"/>
                                    </a:rPr>
                                    <m:t>𝑄</m:t>
                                  </m:r>
                                </m:e>
                                <m:sup>
                                  <m:r>
                                    <a:rPr lang="en-US" altLang="zh-CN" b="0" i="1" smtClean="0">
                                      <a:latin typeface="Cambria Math" panose="02040503050406030204" pitchFamily="18" charset="0"/>
                                    </a:rPr>
                                    <m:t>2</m:t>
                                  </m:r>
                                </m:sup>
                              </m:sSup>
                            </m:e>
                          </m:rad>
                        </m:e>
                      </m:d>
                      <m:r>
                        <a:rPr lang="en-US" altLang="zh-CN" b="0" i="1" smtClean="0">
                          <a:latin typeface="Cambria Math" panose="02040503050406030204" pitchFamily="18" charset="0"/>
                        </a:rPr>
                        <m:t>,  </m:t>
                      </m:r>
                      <m:r>
                        <a:rPr lang="en-US" altLang="zh-CN" b="0" i="1" smtClean="0">
                          <a:latin typeface="Cambria Math" panose="02040503050406030204" pitchFamily="18" charset="0"/>
                        </a:rPr>
                        <m:t>𝑀</m:t>
                      </m:r>
                      <m:r>
                        <a:rPr lang="en-US" altLang="zh-CN" b="0" i="1" smtClean="0">
                          <a:latin typeface="Cambria Math" panose="02040503050406030204" pitchFamily="18" charset="0"/>
                        </a:rPr>
                        <m:t>=</m:t>
                      </m:r>
                      <m:rad>
                        <m:radPr>
                          <m:degHide m:val="on"/>
                          <m:ctrlPr>
                            <a:rPr lang="en-US" altLang="zh-CN" b="0" i="1" smtClean="0">
                              <a:latin typeface="Cambria Math" panose="02040503050406030204" pitchFamily="18" charset="0"/>
                            </a:rPr>
                          </m:ctrlPr>
                        </m:radPr>
                        <m:deg/>
                        <m:e>
                          <m:f>
                            <m:fPr>
                              <m:ctrlPr>
                                <a:rPr lang="en-US" altLang="zh-CN" b="0" i="1" smtClean="0">
                                  <a:latin typeface="Cambria Math" panose="02040503050406030204" pitchFamily="18" charset="0"/>
                                </a:rPr>
                              </m:ctrlPr>
                            </m:fPr>
                            <m:num>
                              <m:r>
                                <a:rPr lang="en-US" altLang="zh-CN" b="0" i="1" smtClean="0">
                                  <a:latin typeface="Cambria Math" panose="02040503050406030204" pitchFamily="18" charset="0"/>
                                </a:rPr>
                                <m:t>𝐴</m:t>
                              </m:r>
                            </m:num>
                            <m:den>
                              <m:r>
                                <a:rPr lang="en-US" altLang="zh-CN" b="0" i="1" smtClean="0">
                                  <a:latin typeface="Cambria Math" panose="02040503050406030204" pitchFamily="18" charset="0"/>
                                </a:rPr>
                                <m:t>16</m:t>
                              </m:r>
                              <m:r>
                                <a:rPr lang="en-US" altLang="zh-CN" b="0" i="1" smtClean="0">
                                  <a:latin typeface="Cambria Math" panose="02040503050406030204" pitchFamily="18" charset="0"/>
                                </a:rPr>
                                <m:t>𝜋</m:t>
                              </m:r>
                            </m:den>
                          </m:f>
                        </m:e>
                      </m:rad>
                      <m:r>
                        <a:rPr lang="en-US" altLang="zh-CN" b="0" i="1" smtClean="0">
                          <a:latin typeface="Cambria Math" panose="02040503050406030204" pitchFamily="18" charset="0"/>
                        </a:rPr>
                        <m:t>+</m:t>
                      </m:r>
                      <m:sSup>
                        <m:sSupPr>
                          <m:ctrlPr>
                            <a:rPr lang="en-US" altLang="zh-CN" b="0" i="1" smtClean="0">
                              <a:latin typeface="Cambria Math" panose="02040503050406030204" pitchFamily="18" charset="0"/>
                            </a:rPr>
                          </m:ctrlPr>
                        </m:sSupPr>
                        <m:e>
                          <m:r>
                            <a:rPr lang="en-US" altLang="zh-CN" b="0" i="1" smtClean="0">
                              <a:latin typeface="Cambria Math" panose="02040503050406030204" pitchFamily="18" charset="0"/>
                            </a:rPr>
                            <m:t>𝑄</m:t>
                          </m:r>
                        </m:e>
                        <m:sup>
                          <m:r>
                            <a:rPr lang="en-US" altLang="zh-CN" b="0" i="1" smtClean="0">
                              <a:latin typeface="Cambria Math" panose="02040503050406030204" pitchFamily="18" charset="0"/>
                            </a:rPr>
                            <m:t>2</m:t>
                          </m:r>
                        </m:sup>
                      </m:sSup>
                      <m:rad>
                        <m:radPr>
                          <m:degHide m:val="on"/>
                          <m:ctrlPr>
                            <a:rPr lang="en-US" altLang="zh-CN" b="0" i="1" smtClean="0">
                              <a:latin typeface="Cambria Math" panose="02040503050406030204" pitchFamily="18" charset="0"/>
                            </a:rPr>
                          </m:ctrlPr>
                        </m:radPr>
                        <m:deg/>
                        <m:e>
                          <m:f>
                            <m:fPr>
                              <m:ctrlPr>
                                <a:rPr lang="en-US" altLang="zh-CN" b="0" i="1" smtClean="0">
                                  <a:latin typeface="Cambria Math" panose="02040503050406030204" pitchFamily="18" charset="0"/>
                                </a:rPr>
                              </m:ctrlPr>
                            </m:fPr>
                            <m:num>
                              <m:r>
                                <a:rPr lang="en-US" altLang="zh-CN" b="0" i="1" smtClean="0">
                                  <a:latin typeface="Cambria Math" panose="02040503050406030204" pitchFamily="18" charset="0"/>
                                </a:rPr>
                                <m:t>𝜋</m:t>
                              </m:r>
                            </m:num>
                            <m:den>
                              <m:r>
                                <a:rPr lang="en-US" altLang="zh-CN" b="0" i="1" smtClean="0">
                                  <a:latin typeface="Cambria Math" panose="02040503050406030204" pitchFamily="18" charset="0"/>
                                </a:rPr>
                                <m:t>𝐴</m:t>
                              </m:r>
                            </m:den>
                          </m:f>
                        </m:e>
                      </m:rad>
                    </m:oMath>
                  </m:oMathPara>
                </a14:m>
                <a:endParaRPr lang="en-US" altLang="zh-CN" dirty="0"/>
              </a:p>
              <a:p>
                <a:endParaRPr lang="en-US" altLang="zh-CN" dirty="0"/>
              </a:p>
              <a:p>
                <a:r>
                  <a:rPr lang="en-US" altLang="zh-CN" dirty="0"/>
                  <a:t>These give us two different versions of charged Penrose inequality</a:t>
                </a:r>
              </a:p>
              <a:p>
                <a:pPr marL="0" indent="0">
                  <a:buNone/>
                </a:pPr>
                <a14:m>
                  <m:oMathPara xmlns:m="http://schemas.openxmlformats.org/officeDocument/2006/math">
                    <m:oMathParaPr>
                      <m:jc m:val="centerGroup"/>
                    </m:oMathParaPr>
                    <m:oMath xmlns:m="http://schemas.openxmlformats.org/officeDocument/2006/math">
                      <m:rad>
                        <m:radPr>
                          <m:degHide m:val="on"/>
                          <m:ctrlPr>
                            <a:rPr lang="en-US" altLang="zh-CN" b="0" i="1" smtClean="0">
                              <a:solidFill>
                                <a:srgbClr val="FF0000"/>
                              </a:solidFill>
                              <a:latin typeface="Cambria Math" panose="02040503050406030204" pitchFamily="18" charset="0"/>
                            </a:rPr>
                          </m:ctrlPr>
                        </m:radPr>
                        <m:deg/>
                        <m:e>
                          <m:f>
                            <m:fPr>
                              <m:ctrlPr>
                                <a:rPr lang="en-US" altLang="zh-CN" b="0" i="1" smtClean="0">
                                  <a:solidFill>
                                    <a:srgbClr val="FF0000"/>
                                  </a:solidFill>
                                  <a:latin typeface="Cambria Math" panose="02040503050406030204" pitchFamily="18" charset="0"/>
                                </a:rPr>
                              </m:ctrlPr>
                            </m:fPr>
                            <m:num>
                              <m:r>
                                <a:rPr lang="en-US" altLang="zh-CN" b="0" i="1" smtClean="0">
                                  <a:solidFill>
                                    <a:srgbClr val="FF0000"/>
                                  </a:solidFill>
                                  <a:latin typeface="Cambria Math" panose="02040503050406030204" pitchFamily="18" charset="0"/>
                                </a:rPr>
                                <m:t>𝐴</m:t>
                              </m:r>
                            </m:num>
                            <m:den>
                              <m:r>
                                <a:rPr lang="en-US" altLang="zh-CN" b="0" i="1" smtClean="0">
                                  <a:solidFill>
                                    <a:srgbClr val="FF0000"/>
                                  </a:solidFill>
                                  <a:latin typeface="Cambria Math" panose="02040503050406030204" pitchFamily="18" charset="0"/>
                                </a:rPr>
                                <m:t>16</m:t>
                              </m:r>
                              <m:r>
                                <a:rPr lang="en-US" altLang="zh-CN" b="0" i="1" smtClean="0">
                                  <a:solidFill>
                                    <a:srgbClr val="FF0000"/>
                                  </a:solidFill>
                                  <a:latin typeface="Cambria Math" panose="02040503050406030204" pitchFamily="18" charset="0"/>
                                </a:rPr>
                                <m:t>𝜋</m:t>
                              </m:r>
                            </m:den>
                          </m:f>
                        </m:e>
                      </m:rad>
                      <m:r>
                        <a:rPr lang="en-US" altLang="zh-CN" b="0" i="1" smtClean="0">
                          <a:solidFill>
                            <a:srgbClr val="FF0000"/>
                          </a:solidFill>
                          <a:latin typeface="Cambria Math" panose="02040503050406030204" pitchFamily="18" charset="0"/>
                        </a:rPr>
                        <m:t>≤</m:t>
                      </m:r>
                      <m:f>
                        <m:fPr>
                          <m:ctrlPr>
                            <a:rPr lang="en-US" altLang="zh-CN" b="0" i="1" smtClean="0">
                              <a:solidFill>
                                <a:srgbClr val="FF0000"/>
                              </a:solidFill>
                              <a:latin typeface="Cambria Math" panose="02040503050406030204" pitchFamily="18" charset="0"/>
                            </a:rPr>
                          </m:ctrlPr>
                        </m:fPr>
                        <m:num>
                          <m:r>
                            <a:rPr lang="en-US" altLang="zh-CN" b="0" i="1" smtClean="0">
                              <a:solidFill>
                                <a:srgbClr val="FF0000"/>
                              </a:solidFill>
                              <a:latin typeface="Cambria Math" panose="02040503050406030204" pitchFamily="18" charset="0"/>
                            </a:rPr>
                            <m:t>1</m:t>
                          </m:r>
                        </m:num>
                        <m:den>
                          <m:r>
                            <a:rPr lang="en-US" altLang="zh-CN" b="0" i="1" smtClean="0">
                              <a:solidFill>
                                <a:srgbClr val="FF0000"/>
                              </a:solidFill>
                              <a:latin typeface="Cambria Math" panose="02040503050406030204" pitchFamily="18" charset="0"/>
                            </a:rPr>
                            <m:t>2</m:t>
                          </m:r>
                        </m:den>
                      </m:f>
                      <m:d>
                        <m:dPr>
                          <m:ctrlPr>
                            <a:rPr lang="en-US" altLang="zh-CN" b="0" i="1" smtClean="0">
                              <a:solidFill>
                                <a:srgbClr val="FF0000"/>
                              </a:solidFill>
                              <a:latin typeface="Cambria Math" panose="02040503050406030204" pitchFamily="18" charset="0"/>
                            </a:rPr>
                          </m:ctrlPr>
                        </m:dPr>
                        <m:e>
                          <m:r>
                            <a:rPr lang="en-US" altLang="zh-CN" b="0" i="1" smtClean="0">
                              <a:solidFill>
                                <a:srgbClr val="FF0000"/>
                              </a:solidFill>
                              <a:latin typeface="Cambria Math" panose="02040503050406030204" pitchFamily="18" charset="0"/>
                            </a:rPr>
                            <m:t>𝑀</m:t>
                          </m:r>
                          <m:r>
                            <a:rPr lang="en-US" altLang="zh-CN" b="0" i="1" smtClean="0">
                              <a:solidFill>
                                <a:srgbClr val="FF0000"/>
                              </a:solidFill>
                              <a:latin typeface="Cambria Math" panose="02040503050406030204" pitchFamily="18" charset="0"/>
                            </a:rPr>
                            <m:t>+</m:t>
                          </m:r>
                          <m:rad>
                            <m:radPr>
                              <m:degHide m:val="on"/>
                              <m:ctrlPr>
                                <a:rPr lang="en-US" altLang="zh-CN" b="0" i="1" smtClean="0">
                                  <a:solidFill>
                                    <a:srgbClr val="FF0000"/>
                                  </a:solidFill>
                                  <a:latin typeface="Cambria Math" panose="02040503050406030204" pitchFamily="18" charset="0"/>
                                </a:rPr>
                              </m:ctrlPr>
                            </m:radPr>
                            <m:deg/>
                            <m:e>
                              <m:r>
                                <a:rPr lang="en-US" altLang="zh-CN" b="0" i="1" smtClean="0">
                                  <a:solidFill>
                                    <a:srgbClr val="FF0000"/>
                                  </a:solidFill>
                                  <a:latin typeface="Cambria Math" panose="02040503050406030204" pitchFamily="18" charset="0"/>
                                </a:rPr>
                                <m:t>𝑀</m:t>
                              </m:r>
                              <m:r>
                                <a:rPr lang="en-US" altLang="zh-CN" b="0" i="1" smtClean="0">
                                  <a:solidFill>
                                    <a:srgbClr val="FF0000"/>
                                  </a:solidFill>
                                  <a:latin typeface="Cambria Math" panose="02040503050406030204" pitchFamily="18" charset="0"/>
                                </a:rPr>
                                <m:t>−</m:t>
                              </m:r>
                              <m:sSup>
                                <m:sSupPr>
                                  <m:ctrlPr>
                                    <a:rPr lang="en-US" altLang="zh-CN" b="0" i="1" smtClean="0">
                                      <a:solidFill>
                                        <a:srgbClr val="FF0000"/>
                                      </a:solidFill>
                                      <a:latin typeface="Cambria Math" panose="02040503050406030204" pitchFamily="18" charset="0"/>
                                    </a:rPr>
                                  </m:ctrlPr>
                                </m:sSupPr>
                                <m:e>
                                  <m:r>
                                    <a:rPr lang="en-US" altLang="zh-CN" b="0" i="1" smtClean="0">
                                      <a:solidFill>
                                        <a:srgbClr val="FF0000"/>
                                      </a:solidFill>
                                      <a:latin typeface="Cambria Math" panose="02040503050406030204" pitchFamily="18" charset="0"/>
                                    </a:rPr>
                                    <m:t>𝑄</m:t>
                                  </m:r>
                                </m:e>
                                <m:sup>
                                  <m:r>
                                    <a:rPr lang="en-US" altLang="zh-CN" b="0" i="1" smtClean="0">
                                      <a:solidFill>
                                        <a:srgbClr val="FF0000"/>
                                      </a:solidFill>
                                      <a:latin typeface="Cambria Math" panose="02040503050406030204" pitchFamily="18" charset="0"/>
                                    </a:rPr>
                                    <m:t>2</m:t>
                                  </m:r>
                                </m:sup>
                              </m:sSup>
                            </m:e>
                          </m:rad>
                        </m:e>
                      </m:d>
                      <m:r>
                        <a:rPr lang="en-US" altLang="zh-CN" b="0" i="1" smtClean="0">
                          <a:latin typeface="Cambria Math" panose="02040503050406030204" pitchFamily="18" charset="0"/>
                        </a:rPr>
                        <m:t>,  </m:t>
                      </m:r>
                      <m:rad>
                        <m:radPr>
                          <m:degHide m:val="on"/>
                          <m:ctrlPr>
                            <a:rPr lang="en-US" altLang="zh-CN" b="0" i="1" smtClean="0">
                              <a:solidFill>
                                <a:srgbClr val="0070C0"/>
                              </a:solidFill>
                              <a:latin typeface="Cambria Math" panose="02040503050406030204" pitchFamily="18" charset="0"/>
                            </a:rPr>
                          </m:ctrlPr>
                        </m:radPr>
                        <m:deg/>
                        <m:e>
                          <m:f>
                            <m:fPr>
                              <m:ctrlPr>
                                <a:rPr lang="en-US" altLang="zh-CN" b="0" i="1" smtClean="0">
                                  <a:solidFill>
                                    <a:srgbClr val="0070C0"/>
                                  </a:solidFill>
                                  <a:latin typeface="Cambria Math" panose="02040503050406030204" pitchFamily="18" charset="0"/>
                                </a:rPr>
                              </m:ctrlPr>
                            </m:fPr>
                            <m:num>
                              <m:r>
                                <a:rPr lang="en-US" altLang="zh-CN" b="0" i="1" smtClean="0">
                                  <a:solidFill>
                                    <a:srgbClr val="0070C0"/>
                                  </a:solidFill>
                                  <a:latin typeface="Cambria Math" panose="02040503050406030204" pitchFamily="18" charset="0"/>
                                </a:rPr>
                                <m:t>𝐴</m:t>
                              </m:r>
                            </m:num>
                            <m:den>
                              <m:r>
                                <a:rPr lang="en-US" altLang="zh-CN" b="0" i="1" smtClean="0">
                                  <a:solidFill>
                                    <a:srgbClr val="0070C0"/>
                                  </a:solidFill>
                                  <a:latin typeface="Cambria Math" panose="02040503050406030204" pitchFamily="18" charset="0"/>
                                </a:rPr>
                                <m:t>16</m:t>
                              </m:r>
                              <m:r>
                                <a:rPr lang="en-US" altLang="zh-CN" b="0" i="1" smtClean="0">
                                  <a:solidFill>
                                    <a:srgbClr val="0070C0"/>
                                  </a:solidFill>
                                  <a:latin typeface="Cambria Math" panose="02040503050406030204" pitchFamily="18" charset="0"/>
                                </a:rPr>
                                <m:t>𝜋</m:t>
                              </m:r>
                            </m:den>
                          </m:f>
                        </m:e>
                      </m:rad>
                      <m:r>
                        <a:rPr lang="en-US" altLang="zh-CN" b="0" i="1" smtClean="0">
                          <a:solidFill>
                            <a:srgbClr val="0070C0"/>
                          </a:solidFill>
                          <a:latin typeface="Cambria Math" panose="02040503050406030204" pitchFamily="18" charset="0"/>
                        </a:rPr>
                        <m:t>+</m:t>
                      </m:r>
                      <m:sSup>
                        <m:sSupPr>
                          <m:ctrlPr>
                            <a:rPr lang="en-US" altLang="zh-CN" b="0" i="1" smtClean="0">
                              <a:solidFill>
                                <a:srgbClr val="0070C0"/>
                              </a:solidFill>
                              <a:latin typeface="Cambria Math" panose="02040503050406030204" pitchFamily="18" charset="0"/>
                            </a:rPr>
                          </m:ctrlPr>
                        </m:sSupPr>
                        <m:e>
                          <m:r>
                            <a:rPr lang="en-US" altLang="zh-CN" b="0" i="1" smtClean="0">
                              <a:solidFill>
                                <a:srgbClr val="0070C0"/>
                              </a:solidFill>
                              <a:latin typeface="Cambria Math" panose="02040503050406030204" pitchFamily="18" charset="0"/>
                            </a:rPr>
                            <m:t>𝑄</m:t>
                          </m:r>
                        </m:e>
                        <m:sup>
                          <m:r>
                            <a:rPr lang="en-US" altLang="zh-CN" b="0" i="1" smtClean="0">
                              <a:solidFill>
                                <a:srgbClr val="0070C0"/>
                              </a:solidFill>
                              <a:latin typeface="Cambria Math" panose="02040503050406030204" pitchFamily="18" charset="0"/>
                            </a:rPr>
                            <m:t>2</m:t>
                          </m:r>
                        </m:sup>
                      </m:sSup>
                      <m:rad>
                        <m:radPr>
                          <m:degHide m:val="on"/>
                          <m:ctrlPr>
                            <a:rPr lang="en-US" altLang="zh-CN" b="0" i="1" smtClean="0">
                              <a:solidFill>
                                <a:srgbClr val="0070C0"/>
                              </a:solidFill>
                              <a:latin typeface="Cambria Math" panose="02040503050406030204" pitchFamily="18" charset="0"/>
                            </a:rPr>
                          </m:ctrlPr>
                        </m:radPr>
                        <m:deg/>
                        <m:e>
                          <m:f>
                            <m:fPr>
                              <m:ctrlPr>
                                <a:rPr lang="en-US" altLang="zh-CN" b="0" i="1" smtClean="0">
                                  <a:solidFill>
                                    <a:srgbClr val="0070C0"/>
                                  </a:solidFill>
                                  <a:latin typeface="Cambria Math" panose="02040503050406030204" pitchFamily="18" charset="0"/>
                                </a:rPr>
                              </m:ctrlPr>
                            </m:fPr>
                            <m:num>
                              <m:r>
                                <a:rPr lang="en-US" altLang="zh-CN" b="0" i="1" smtClean="0">
                                  <a:solidFill>
                                    <a:srgbClr val="0070C0"/>
                                  </a:solidFill>
                                  <a:latin typeface="Cambria Math" panose="02040503050406030204" pitchFamily="18" charset="0"/>
                                </a:rPr>
                                <m:t>𝜋</m:t>
                              </m:r>
                            </m:num>
                            <m:den>
                              <m:r>
                                <a:rPr lang="en-US" altLang="zh-CN" b="0" i="1" smtClean="0">
                                  <a:solidFill>
                                    <a:srgbClr val="0070C0"/>
                                  </a:solidFill>
                                  <a:latin typeface="Cambria Math" panose="02040503050406030204" pitchFamily="18" charset="0"/>
                                </a:rPr>
                                <m:t>𝐴</m:t>
                              </m:r>
                            </m:den>
                          </m:f>
                        </m:e>
                      </m:rad>
                      <m:r>
                        <a:rPr lang="en-US" altLang="zh-CN" b="0" i="1" smtClean="0">
                          <a:solidFill>
                            <a:srgbClr val="0070C0"/>
                          </a:solidFill>
                          <a:latin typeface="Cambria Math" panose="02040503050406030204" pitchFamily="18" charset="0"/>
                        </a:rPr>
                        <m:t>≤</m:t>
                      </m:r>
                      <m:r>
                        <a:rPr lang="en-US" altLang="zh-CN" b="0" i="1" smtClean="0">
                          <a:solidFill>
                            <a:srgbClr val="0070C0"/>
                          </a:solidFill>
                          <a:latin typeface="Cambria Math" panose="02040503050406030204" pitchFamily="18" charset="0"/>
                        </a:rPr>
                        <m:t>𝑀</m:t>
                      </m:r>
                    </m:oMath>
                  </m:oMathPara>
                </a14:m>
                <a:endParaRPr lang="en-US" altLang="zh-CN" dirty="0">
                  <a:solidFill>
                    <a:srgbClr val="0070C0"/>
                  </a:solidFill>
                </a:endParaRPr>
              </a:p>
              <a:p>
                <a:pPr marL="0" indent="0">
                  <a:buNone/>
                </a:pPr>
                <a:r>
                  <a:rPr lang="en-US" altLang="zh-CN" dirty="0"/>
                  <a:t>      Here Q is the total charge of spacetime</a:t>
                </a:r>
              </a:p>
              <a:p>
                <a:r>
                  <a:rPr lang="en-US" altLang="zh-CN" dirty="0"/>
                  <a:t>The red one is weaker than the blue one. They have a corollary:</a:t>
                </a:r>
              </a:p>
              <a:p>
                <a:pPr marL="0" indent="0">
                  <a:buNone/>
                </a:pPr>
                <a14:m>
                  <m:oMathPara xmlns:m="http://schemas.openxmlformats.org/officeDocument/2006/math">
                    <m:oMathParaPr>
                      <m:jc m:val="centerGroup"/>
                    </m:oMathParaPr>
                    <m:oMath xmlns:m="http://schemas.openxmlformats.org/officeDocument/2006/math">
                      <m:r>
                        <a:rPr lang="en-US" altLang="zh-CN" b="0" i="1" smtClean="0">
                          <a:latin typeface="Cambria Math" panose="02040503050406030204" pitchFamily="18" charset="0"/>
                        </a:rPr>
                        <m:t>𝑀</m:t>
                      </m:r>
                      <m:r>
                        <a:rPr lang="en-US" altLang="zh-CN" b="0" i="1" smtClean="0">
                          <a:latin typeface="Cambria Math" panose="02040503050406030204" pitchFamily="18" charset="0"/>
                        </a:rPr>
                        <m:t>≥</m:t>
                      </m:r>
                      <m:d>
                        <m:dPr>
                          <m:begChr m:val="|"/>
                          <m:endChr m:val="|"/>
                          <m:ctrlPr>
                            <a:rPr lang="en-US" altLang="zh-CN" b="0" i="1" smtClean="0">
                              <a:latin typeface="Cambria Math" panose="02040503050406030204" pitchFamily="18" charset="0"/>
                            </a:rPr>
                          </m:ctrlPr>
                        </m:dPr>
                        <m:e>
                          <m:r>
                            <a:rPr lang="en-US" altLang="zh-CN" b="0" i="1" smtClean="0">
                              <a:latin typeface="Cambria Math" panose="02040503050406030204" pitchFamily="18" charset="0"/>
                            </a:rPr>
                            <m:t>𝑄</m:t>
                          </m:r>
                        </m:e>
                      </m:d>
                    </m:oMath>
                  </m:oMathPara>
                </a14:m>
                <a:endParaRPr lang="zh-CN" altLang="en-US" dirty="0"/>
              </a:p>
            </p:txBody>
          </p:sp>
        </mc:Choice>
        <mc:Fallback xmlns="">
          <p:sp>
            <p:nvSpPr>
              <p:cNvPr id="3" name="内容占位符 2">
                <a:extLst>
                  <a:ext uri="{FF2B5EF4-FFF2-40B4-BE49-F238E27FC236}">
                    <a16:creationId xmlns:a16="http://schemas.microsoft.com/office/drawing/2014/main" id="{B2226308-DE7E-7633-A7B7-D7F8FA8E6F44}"/>
                  </a:ext>
                </a:extLst>
              </p:cNvPr>
              <p:cNvSpPr>
                <a:spLocks noGrp="1" noRot="1" noChangeAspect="1" noMove="1" noResize="1" noEditPoints="1" noAdjustHandles="1" noChangeArrowheads="1" noChangeShapeType="1" noTextEdit="1"/>
              </p:cNvSpPr>
              <p:nvPr>
                <p:ph idx="1"/>
              </p:nvPr>
            </p:nvSpPr>
            <p:spPr>
              <a:xfrm>
                <a:off x="462116" y="1071716"/>
                <a:ext cx="10666132" cy="6076336"/>
              </a:xfrm>
              <a:blipFill>
                <a:blip r:embed="rId2"/>
                <a:stretch>
                  <a:fillRect l="-286" t="-1103"/>
                </a:stretch>
              </a:blipFill>
            </p:spPr>
            <p:txBody>
              <a:bodyPr/>
              <a:lstStyle/>
              <a:p>
                <a:r>
                  <a:rPr lang="zh-CN" altLang="en-US">
                    <a:noFill/>
                  </a:rPr>
                  <a:t> </a:t>
                </a:r>
              </a:p>
            </p:txBody>
          </p:sp>
        </mc:Fallback>
      </mc:AlternateContent>
      <p:sp>
        <p:nvSpPr>
          <p:cNvPr id="4" name="文本框 3">
            <a:extLst>
              <a:ext uri="{FF2B5EF4-FFF2-40B4-BE49-F238E27FC236}">
                <a16:creationId xmlns:a16="http://schemas.microsoft.com/office/drawing/2014/main" id="{DE8E8595-286F-F99A-501B-B42F8EE6861D}"/>
              </a:ext>
            </a:extLst>
          </p:cNvPr>
          <p:cNvSpPr txBox="1"/>
          <p:nvPr/>
        </p:nvSpPr>
        <p:spPr>
          <a:xfrm>
            <a:off x="349973" y="167554"/>
            <a:ext cx="8105217" cy="646331"/>
          </a:xfrm>
          <a:prstGeom prst="rect">
            <a:avLst/>
          </a:prstGeom>
          <a:noFill/>
        </p:spPr>
        <p:txBody>
          <a:bodyPr wrap="square" rtlCol="0">
            <a:spAutoFit/>
          </a:bodyPr>
          <a:lstStyle/>
          <a:p>
            <a:r>
              <a:rPr lang="en-US" altLang="zh-CN" sz="3600" dirty="0"/>
              <a:t>Generalization on charged case</a:t>
            </a:r>
            <a:endParaRPr lang="en-US" altLang="zh-CN" sz="3200" dirty="0"/>
          </a:p>
        </p:txBody>
      </p:sp>
    </p:spTree>
    <p:extLst>
      <p:ext uri="{BB962C8B-B14F-4D97-AF65-F5344CB8AC3E}">
        <p14:creationId xmlns:p14="http://schemas.microsoft.com/office/powerpoint/2010/main" val="23993216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 calcmode="lin" valueType="num">
                                      <p:cBhvr additive="base">
                                        <p:cTn id="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5" end="5"/>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anim calcmode="lin" valueType="num">
                                      <p:cBhvr additive="base">
                                        <p:cTn id="1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anim calcmode="lin" valueType="num">
                                      <p:cBhvr additive="base">
                                        <p:cTn id="17"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6" presetClass="entr" presetSubtype="21" fill="hold"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animEffect transition="in" filter="barn(inVertical)">
                                      <p:cBhvr>
                                        <p:cTn id="23" dur="500"/>
                                        <p:tgtEl>
                                          <p:spTgt spid="3">
                                            <p:txEl>
                                              <p:pRg st="8" end="8"/>
                                            </p:txEl>
                                          </p:spTgt>
                                        </p:tgtEl>
                                      </p:cBhvr>
                                    </p:animEffect>
                                  </p:childTnLst>
                                </p:cTn>
                              </p:par>
                              <p:par>
                                <p:cTn id="24" presetID="16" presetClass="entr" presetSubtype="21" fill="hold" nodeType="withEffect">
                                  <p:stCondLst>
                                    <p:cond delay="0"/>
                                  </p:stCondLst>
                                  <p:childTnLst>
                                    <p:set>
                                      <p:cBhvr>
                                        <p:cTn id="25" dur="1" fill="hold">
                                          <p:stCondLst>
                                            <p:cond delay="0"/>
                                          </p:stCondLst>
                                        </p:cTn>
                                        <p:tgtEl>
                                          <p:spTgt spid="3">
                                            <p:txEl>
                                              <p:pRg st="9" end="9"/>
                                            </p:txEl>
                                          </p:spTgt>
                                        </p:tgtEl>
                                        <p:attrNameLst>
                                          <p:attrName>style.visibility</p:attrName>
                                        </p:attrNameLst>
                                      </p:cBhvr>
                                      <p:to>
                                        <p:strVal val="visible"/>
                                      </p:to>
                                    </p:set>
                                    <p:animEffect transition="in" filter="barn(inVertical)">
                                      <p:cBhvr>
                                        <p:cTn id="26"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4675E8B3-FC7A-2A60-67E6-4F2199540AD8}"/>
              </a:ext>
            </a:extLst>
          </p:cNvPr>
          <p:cNvSpPr>
            <a:spLocks noGrp="1"/>
          </p:cNvSpPr>
          <p:nvPr>
            <p:ph idx="1"/>
          </p:nvPr>
        </p:nvSpPr>
        <p:spPr>
          <a:xfrm>
            <a:off x="530942" y="813885"/>
            <a:ext cx="11061290" cy="3001031"/>
          </a:xfrm>
        </p:spPr>
        <p:txBody>
          <a:bodyPr/>
          <a:lstStyle/>
          <a:p>
            <a:r>
              <a:rPr lang="en-US" altLang="zh-CN" dirty="0"/>
              <a:t>The red charged generalization has been proved in time symmetric case when the matters do not carry charge (electrovacuum).</a:t>
            </a:r>
          </a:p>
          <a:p>
            <a:endParaRPr lang="en-US" altLang="zh-CN" dirty="0"/>
          </a:p>
          <a:p>
            <a:r>
              <a:rPr lang="en-US" altLang="zh-CN" dirty="0"/>
              <a:t>However, if the matters carry charge, both these two versions are not generally true. </a:t>
            </a:r>
          </a:p>
          <a:p>
            <a:endParaRPr lang="en-US" altLang="zh-CN" dirty="0"/>
          </a:p>
          <a:p>
            <a:endParaRPr lang="en-US" altLang="zh-CN" dirty="0"/>
          </a:p>
          <a:p>
            <a:r>
              <a:rPr lang="en-US" altLang="zh-CN" dirty="0"/>
              <a:t>Such a counterexample is not hard to be found. </a:t>
            </a:r>
            <a:endParaRPr lang="zh-CN" altLang="en-US" dirty="0"/>
          </a:p>
        </p:txBody>
      </p:sp>
      <p:sp>
        <p:nvSpPr>
          <p:cNvPr id="4" name="文本框 3">
            <a:extLst>
              <a:ext uri="{FF2B5EF4-FFF2-40B4-BE49-F238E27FC236}">
                <a16:creationId xmlns:a16="http://schemas.microsoft.com/office/drawing/2014/main" id="{1C17E268-2A6B-E449-03FE-DB451D2BD171}"/>
              </a:ext>
            </a:extLst>
          </p:cNvPr>
          <p:cNvSpPr txBox="1"/>
          <p:nvPr/>
        </p:nvSpPr>
        <p:spPr>
          <a:xfrm>
            <a:off x="349973" y="167554"/>
            <a:ext cx="8105217" cy="646331"/>
          </a:xfrm>
          <a:prstGeom prst="rect">
            <a:avLst/>
          </a:prstGeom>
          <a:noFill/>
        </p:spPr>
        <p:txBody>
          <a:bodyPr wrap="square" rtlCol="0">
            <a:spAutoFit/>
          </a:bodyPr>
          <a:lstStyle/>
          <a:p>
            <a:r>
              <a:rPr lang="en-US" altLang="zh-CN" sz="3600" dirty="0"/>
              <a:t>Generalization on charged case</a:t>
            </a:r>
            <a:endParaRPr lang="en-US" altLang="zh-CN" sz="3200" dirty="0"/>
          </a:p>
        </p:txBody>
      </p:sp>
      <p:grpSp>
        <p:nvGrpSpPr>
          <p:cNvPr id="2" name="组合 1">
            <a:extLst>
              <a:ext uri="{FF2B5EF4-FFF2-40B4-BE49-F238E27FC236}">
                <a16:creationId xmlns:a16="http://schemas.microsoft.com/office/drawing/2014/main" id="{96CB7A62-DC9C-40AB-A820-96900BF3188B}"/>
              </a:ext>
            </a:extLst>
          </p:cNvPr>
          <p:cNvGrpSpPr/>
          <p:nvPr/>
        </p:nvGrpSpPr>
        <p:grpSpPr>
          <a:xfrm>
            <a:off x="3913239" y="3814916"/>
            <a:ext cx="2595715" cy="2477729"/>
            <a:chOff x="3913239" y="3814916"/>
            <a:chExt cx="2595715" cy="2477729"/>
          </a:xfrm>
        </p:grpSpPr>
        <p:sp>
          <p:nvSpPr>
            <p:cNvPr id="5" name="椭圆 4">
              <a:extLst>
                <a:ext uri="{FF2B5EF4-FFF2-40B4-BE49-F238E27FC236}">
                  <a16:creationId xmlns:a16="http://schemas.microsoft.com/office/drawing/2014/main" id="{370C7236-306B-1365-7131-84FC7CCB5A3B}"/>
                </a:ext>
              </a:extLst>
            </p:cNvPr>
            <p:cNvSpPr/>
            <p:nvPr/>
          </p:nvSpPr>
          <p:spPr>
            <a:xfrm>
              <a:off x="5117689" y="5001227"/>
              <a:ext cx="186813" cy="157316"/>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a:extLst>
                <a:ext uri="{FF2B5EF4-FFF2-40B4-BE49-F238E27FC236}">
                  <a16:creationId xmlns:a16="http://schemas.microsoft.com/office/drawing/2014/main" id="{A4963216-DA23-3C70-722A-60B49931C550}"/>
                </a:ext>
              </a:extLst>
            </p:cNvPr>
            <p:cNvSpPr/>
            <p:nvPr/>
          </p:nvSpPr>
          <p:spPr>
            <a:xfrm>
              <a:off x="3913239" y="3814916"/>
              <a:ext cx="2595715" cy="2477729"/>
            </a:xfrm>
            <a:prstGeom prst="ellipse">
              <a:avLst/>
            </a:prstGeom>
            <a:noFill/>
            <a:ln w="762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a:extLst>
                <a:ext uri="{FF2B5EF4-FFF2-40B4-BE49-F238E27FC236}">
                  <a16:creationId xmlns:a16="http://schemas.microsoft.com/office/drawing/2014/main" id="{1B65B4E3-C96F-50B8-9936-22B8A36DEDC2}"/>
                </a:ext>
              </a:extLst>
            </p:cNvPr>
            <p:cNvSpPr txBox="1"/>
            <p:nvPr/>
          </p:nvSpPr>
          <p:spPr>
            <a:xfrm>
              <a:off x="4402581" y="5158543"/>
              <a:ext cx="1818968" cy="369332"/>
            </a:xfrm>
            <a:prstGeom prst="rect">
              <a:avLst/>
            </a:prstGeom>
            <a:noFill/>
          </p:spPr>
          <p:txBody>
            <a:bodyPr wrap="square" rtlCol="0">
              <a:spAutoFit/>
            </a:bodyPr>
            <a:lstStyle/>
            <a:p>
              <a:r>
                <a:rPr lang="en-US" altLang="zh-CN" dirty="0"/>
                <a:t>Black hole m</a:t>
              </a:r>
              <a:r>
                <a:rPr lang="en-US" altLang="zh-CN" baseline="-25000" dirty="0"/>
                <a:t>0</a:t>
              </a:r>
              <a:endParaRPr lang="zh-CN" altLang="en-US" dirty="0"/>
            </a:p>
          </p:txBody>
        </p:sp>
      </p:grpSp>
      <p:grpSp>
        <p:nvGrpSpPr>
          <p:cNvPr id="9" name="组合 8">
            <a:extLst>
              <a:ext uri="{FF2B5EF4-FFF2-40B4-BE49-F238E27FC236}">
                <a16:creationId xmlns:a16="http://schemas.microsoft.com/office/drawing/2014/main" id="{6135DF31-F0BB-443C-8861-922BBC09A933}"/>
              </a:ext>
            </a:extLst>
          </p:cNvPr>
          <p:cNvGrpSpPr/>
          <p:nvPr/>
        </p:nvGrpSpPr>
        <p:grpSpPr>
          <a:xfrm>
            <a:off x="530942" y="3923071"/>
            <a:ext cx="3382297" cy="1200329"/>
            <a:chOff x="530942" y="3923071"/>
            <a:chExt cx="3382297" cy="1200329"/>
          </a:xfrm>
        </p:grpSpPr>
        <mc:AlternateContent xmlns:mc="http://schemas.openxmlformats.org/markup-compatibility/2006" xmlns:a14="http://schemas.microsoft.com/office/drawing/2010/main">
          <mc:Choice Requires="a14">
            <p:sp>
              <p:nvSpPr>
                <p:cNvPr id="8" name="文本框 7">
                  <a:extLst>
                    <a:ext uri="{FF2B5EF4-FFF2-40B4-BE49-F238E27FC236}">
                      <a16:creationId xmlns:a16="http://schemas.microsoft.com/office/drawing/2014/main" id="{4F300EA3-B0B8-5F51-386F-0100D1C8473D}"/>
                    </a:ext>
                  </a:extLst>
                </p:cNvPr>
                <p:cNvSpPr txBox="1"/>
                <p:nvPr/>
              </p:nvSpPr>
              <p:spPr>
                <a:xfrm>
                  <a:off x="530942" y="3923071"/>
                  <a:ext cx="2477729" cy="1200329"/>
                </a:xfrm>
                <a:prstGeom prst="rect">
                  <a:avLst/>
                </a:prstGeom>
                <a:noFill/>
              </p:spPr>
              <p:txBody>
                <a:bodyPr wrap="square" rtlCol="0">
                  <a:spAutoFit/>
                </a:bodyPr>
                <a:lstStyle/>
                <a:p>
                  <a:r>
                    <a:rPr lang="en-US" altLang="zh-CN" dirty="0"/>
                    <a:t>Normal charge shell of mass m and charge q with m&lt;q and </a:t>
                  </a:r>
                  <a14:m>
                    <m:oMath xmlns:m="http://schemas.openxmlformats.org/officeDocument/2006/math">
                      <m:r>
                        <a:rPr lang="en-US" altLang="zh-CN" b="0" i="1" smtClean="0">
                          <a:latin typeface="Cambria Math" panose="02040503050406030204" pitchFamily="18" charset="0"/>
                        </a:rPr>
                        <m:t>𝑚</m:t>
                      </m:r>
                      <m:r>
                        <a:rPr lang="en-US" altLang="zh-CN" b="0" i="1" smtClean="0">
                          <a:latin typeface="Cambria Math" panose="02040503050406030204" pitchFamily="18" charset="0"/>
                        </a:rPr>
                        <m:t>≫</m:t>
                      </m:r>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𝑚</m:t>
                          </m:r>
                        </m:e>
                        <m:sub>
                          <m:r>
                            <a:rPr lang="en-US" altLang="zh-CN" b="0" i="1" smtClean="0">
                              <a:latin typeface="Cambria Math" panose="02040503050406030204" pitchFamily="18" charset="0"/>
                            </a:rPr>
                            <m:t>0</m:t>
                          </m:r>
                        </m:sub>
                      </m:sSub>
                    </m:oMath>
                  </a14:m>
                  <a:endParaRPr lang="zh-CN" altLang="en-US" dirty="0"/>
                </a:p>
              </p:txBody>
            </p:sp>
          </mc:Choice>
          <mc:Fallback xmlns="">
            <p:sp>
              <p:nvSpPr>
                <p:cNvPr id="8" name="文本框 7">
                  <a:extLst>
                    <a:ext uri="{FF2B5EF4-FFF2-40B4-BE49-F238E27FC236}">
                      <a16:creationId xmlns:a16="http://schemas.microsoft.com/office/drawing/2014/main" id="{4F300EA3-B0B8-5F51-386F-0100D1C8473D}"/>
                    </a:ext>
                  </a:extLst>
                </p:cNvPr>
                <p:cNvSpPr txBox="1">
                  <a:spLocks noRot="1" noChangeAspect="1" noMove="1" noResize="1" noEditPoints="1" noAdjustHandles="1" noChangeArrowheads="1" noChangeShapeType="1" noTextEdit="1"/>
                </p:cNvSpPr>
                <p:nvPr/>
              </p:nvSpPr>
              <p:spPr>
                <a:xfrm>
                  <a:off x="530942" y="3923071"/>
                  <a:ext cx="2477729" cy="1200329"/>
                </a:xfrm>
                <a:prstGeom prst="rect">
                  <a:avLst/>
                </a:prstGeom>
                <a:blipFill>
                  <a:blip r:embed="rId2"/>
                  <a:stretch>
                    <a:fillRect l="-1966" t="-2551" r="-2457" b="-8163"/>
                  </a:stretch>
                </a:blipFill>
              </p:spPr>
              <p:txBody>
                <a:bodyPr/>
                <a:lstStyle/>
                <a:p>
                  <a:r>
                    <a:rPr lang="zh-CN" altLang="en-US">
                      <a:noFill/>
                    </a:rPr>
                    <a:t> </a:t>
                  </a:r>
                </a:p>
              </p:txBody>
            </p:sp>
          </mc:Fallback>
        </mc:AlternateContent>
        <p:cxnSp>
          <p:nvCxnSpPr>
            <p:cNvPr id="10" name="直接箭头连接符 9">
              <a:extLst>
                <a:ext uri="{FF2B5EF4-FFF2-40B4-BE49-F238E27FC236}">
                  <a16:creationId xmlns:a16="http://schemas.microsoft.com/office/drawing/2014/main" id="{6D854186-AE91-A529-A46C-27E7EDA9B662}"/>
                </a:ext>
              </a:extLst>
            </p:cNvPr>
            <p:cNvCxnSpPr>
              <a:cxnSpLocks/>
              <a:stCxn id="8" idx="3"/>
            </p:cNvCxnSpPr>
            <p:nvPr/>
          </p:nvCxnSpPr>
          <p:spPr>
            <a:xfrm>
              <a:off x="3008671" y="4523236"/>
              <a:ext cx="904568" cy="4404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11" name="文本框 10">
                <a:extLst>
                  <a:ext uri="{FF2B5EF4-FFF2-40B4-BE49-F238E27FC236}">
                    <a16:creationId xmlns:a16="http://schemas.microsoft.com/office/drawing/2014/main" id="{F9C01F60-0A99-E323-6A36-386E4388A6B3}"/>
                  </a:ext>
                </a:extLst>
              </p:cNvPr>
              <p:cNvSpPr txBox="1"/>
              <p:nvPr/>
            </p:nvSpPr>
            <p:spPr>
              <a:xfrm>
                <a:off x="7610168" y="4139381"/>
                <a:ext cx="3490451" cy="646331"/>
              </a:xfrm>
              <a:prstGeom prst="rect">
                <a:avLst/>
              </a:prstGeom>
              <a:noFill/>
            </p:spPr>
            <p:txBody>
              <a:bodyPr wrap="square" rtlCol="0">
                <a:spAutoFit/>
              </a:bodyPr>
              <a:lstStyle/>
              <a:p>
                <a:r>
                  <a:rPr lang="en-US" altLang="zh-CN" dirty="0"/>
                  <a:t>Then we can obtain</a:t>
                </a:r>
              </a:p>
              <a:p>
                <a:pPr/>
                <a14:m>
                  <m:oMathPara xmlns:m="http://schemas.openxmlformats.org/officeDocument/2006/math">
                    <m:oMathParaPr>
                      <m:jc m:val="centerGroup"/>
                    </m:oMathParaPr>
                    <m:oMath xmlns:m="http://schemas.openxmlformats.org/officeDocument/2006/math">
                      <m:r>
                        <a:rPr lang="en-US" altLang="zh-CN" b="0" i="1" smtClean="0">
                          <a:latin typeface="Cambria Math" panose="02040503050406030204" pitchFamily="18" charset="0"/>
                        </a:rPr>
                        <m:t>𝑀</m:t>
                      </m:r>
                      <m:r>
                        <a:rPr lang="en-US" altLang="zh-CN" b="0" i="1" smtClean="0">
                          <a:latin typeface="Cambria Math" panose="02040503050406030204" pitchFamily="18" charset="0"/>
                        </a:rPr>
                        <m:t>=</m:t>
                      </m:r>
                      <m:r>
                        <a:rPr lang="en-US" altLang="zh-CN" b="0" i="1" smtClean="0">
                          <a:latin typeface="Cambria Math" panose="02040503050406030204" pitchFamily="18" charset="0"/>
                        </a:rPr>
                        <m:t>𝑚</m:t>
                      </m:r>
                      <m:r>
                        <a:rPr lang="en-US" altLang="zh-CN" b="0" i="1" smtClean="0">
                          <a:latin typeface="Cambria Math" panose="02040503050406030204" pitchFamily="18" charset="0"/>
                        </a:rPr>
                        <m:t>+</m:t>
                      </m:r>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𝑚</m:t>
                          </m:r>
                        </m:e>
                        <m:sub>
                          <m:r>
                            <a:rPr lang="en-US" altLang="zh-CN" b="0" i="1" smtClean="0">
                              <a:latin typeface="Cambria Math" panose="02040503050406030204" pitchFamily="18" charset="0"/>
                            </a:rPr>
                            <m:t>0</m:t>
                          </m:r>
                        </m:sub>
                      </m:sSub>
                      <m:r>
                        <a:rPr lang="en-US" altLang="zh-CN" b="0" i="1" smtClean="0">
                          <a:latin typeface="Cambria Math" panose="02040503050406030204" pitchFamily="18" charset="0"/>
                        </a:rPr>
                        <m:t>&lt;</m:t>
                      </m:r>
                      <m:r>
                        <a:rPr lang="en-US" altLang="zh-CN" b="0" i="1" smtClean="0">
                          <a:latin typeface="Cambria Math" panose="02040503050406030204" pitchFamily="18" charset="0"/>
                        </a:rPr>
                        <m:t>𝑞</m:t>
                      </m:r>
                      <m:r>
                        <a:rPr lang="en-US" altLang="zh-CN" b="0" i="1" smtClean="0">
                          <a:latin typeface="Cambria Math" panose="02040503050406030204" pitchFamily="18" charset="0"/>
                        </a:rPr>
                        <m:t>=</m:t>
                      </m:r>
                      <m:r>
                        <a:rPr lang="en-US" altLang="zh-CN" b="0" i="1" smtClean="0">
                          <a:latin typeface="Cambria Math" panose="02040503050406030204" pitchFamily="18" charset="0"/>
                        </a:rPr>
                        <m:t>𝑄</m:t>
                      </m:r>
                    </m:oMath>
                  </m:oMathPara>
                </a14:m>
                <a:endParaRPr lang="zh-CN" altLang="en-US" dirty="0"/>
              </a:p>
            </p:txBody>
          </p:sp>
        </mc:Choice>
        <mc:Fallback xmlns="">
          <p:sp>
            <p:nvSpPr>
              <p:cNvPr id="11" name="文本框 10">
                <a:extLst>
                  <a:ext uri="{FF2B5EF4-FFF2-40B4-BE49-F238E27FC236}">
                    <a16:creationId xmlns:a16="http://schemas.microsoft.com/office/drawing/2014/main" id="{F9C01F60-0A99-E323-6A36-386E4388A6B3}"/>
                  </a:ext>
                </a:extLst>
              </p:cNvPr>
              <p:cNvSpPr txBox="1">
                <a:spLocks noRot="1" noChangeAspect="1" noMove="1" noResize="1" noEditPoints="1" noAdjustHandles="1" noChangeArrowheads="1" noChangeShapeType="1" noTextEdit="1"/>
              </p:cNvSpPr>
              <p:nvPr/>
            </p:nvSpPr>
            <p:spPr>
              <a:xfrm>
                <a:off x="7610168" y="4139381"/>
                <a:ext cx="3490451" cy="646331"/>
              </a:xfrm>
              <a:prstGeom prst="rect">
                <a:avLst/>
              </a:prstGeom>
              <a:blipFill>
                <a:blip r:embed="rId3"/>
                <a:stretch>
                  <a:fillRect l="-1396" t="-3774" b="-6604"/>
                </a:stretch>
              </a:blipFill>
            </p:spPr>
            <p:txBody>
              <a:bodyPr/>
              <a:lstStyle/>
              <a:p>
                <a:r>
                  <a:rPr lang="zh-CN" altLang="en-US">
                    <a:noFill/>
                  </a:rPr>
                  <a:t> </a:t>
                </a:r>
              </a:p>
            </p:txBody>
          </p:sp>
        </mc:Fallback>
      </mc:AlternateContent>
      <p:sp>
        <p:nvSpPr>
          <p:cNvPr id="12" name="文本框 11">
            <a:extLst>
              <a:ext uri="{FF2B5EF4-FFF2-40B4-BE49-F238E27FC236}">
                <a16:creationId xmlns:a16="http://schemas.microsoft.com/office/drawing/2014/main" id="{91427DD9-475E-290C-9E02-A9789AA94626}"/>
              </a:ext>
            </a:extLst>
          </p:cNvPr>
          <p:cNvSpPr txBox="1"/>
          <p:nvPr/>
        </p:nvSpPr>
        <p:spPr>
          <a:xfrm>
            <a:off x="7030064" y="5240593"/>
            <a:ext cx="5063613" cy="923330"/>
          </a:xfrm>
          <a:prstGeom prst="rect">
            <a:avLst/>
          </a:prstGeom>
          <a:noFill/>
        </p:spPr>
        <p:txBody>
          <a:bodyPr wrap="square" rtlCol="0">
            <a:spAutoFit/>
          </a:bodyPr>
          <a:lstStyle/>
          <a:p>
            <a:r>
              <a:rPr lang="en-US" altLang="zh-CN" dirty="0"/>
              <a:t>Thus, we may obtain a static spherically symmetric black hole, of which the mass and charge satisfy M&lt;Q</a:t>
            </a:r>
            <a:endParaRPr lang="zh-CN" altLang="en-US" dirty="0"/>
          </a:p>
        </p:txBody>
      </p:sp>
      <mc:AlternateContent xmlns:mc="http://schemas.openxmlformats.org/markup-compatibility/2006" xmlns:a14="http://schemas.microsoft.com/office/drawing/2010/main">
        <mc:Choice Requires="a14">
          <p:sp>
            <p:nvSpPr>
              <p:cNvPr id="14" name="文本框 13">
                <a:extLst>
                  <a:ext uri="{FF2B5EF4-FFF2-40B4-BE49-F238E27FC236}">
                    <a16:creationId xmlns:a16="http://schemas.microsoft.com/office/drawing/2014/main" id="{9261AC4D-4040-142A-B4A4-F48F340CB359}"/>
                  </a:ext>
                </a:extLst>
              </p:cNvPr>
              <p:cNvSpPr txBox="1"/>
              <p:nvPr/>
            </p:nvSpPr>
            <p:spPr>
              <a:xfrm>
                <a:off x="880914" y="5329084"/>
                <a:ext cx="2226079" cy="1120691"/>
              </a:xfrm>
              <a:prstGeom prst="rect">
                <a:avLst/>
              </a:prstGeom>
              <a:noFill/>
            </p:spPr>
            <p:txBody>
              <a:bodyPr wrap="square" rtlCol="0">
                <a:spAutoFit/>
              </a:bodyPr>
              <a:lstStyle/>
              <a:p>
                <a:r>
                  <a:rPr lang="en-US" altLang="zh-CN" dirty="0"/>
                  <a:t>m&lt;q in IS unit means</a:t>
                </a:r>
              </a:p>
              <a:p>
                <a:pPr/>
                <a14:m>
                  <m:oMathPara xmlns:m="http://schemas.openxmlformats.org/officeDocument/2006/math">
                    <m:oMathParaPr>
                      <m:jc m:val="centerGroup"/>
                    </m:oMathParaPr>
                    <m:oMath xmlns:m="http://schemas.openxmlformats.org/officeDocument/2006/math">
                      <m:f>
                        <m:fPr>
                          <m:ctrlPr>
                            <a:rPr lang="en-US" altLang="zh-CN" b="0" i="1" smtClean="0">
                              <a:latin typeface="Cambria Math" panose="02040503050406030204" pitchFamily="18" charset="0"/>
                            </a:rPr>
                          </m:ctrlPr>
                        </m:fPr>
                        <m:num>
                          <m:r>
                            <a:rPr lang="en-US" altLang="zh-CN" b="0" i="1" smtClean="0">
                              <a:latin typeface="Cambria Math" panose="02040503050406030204" pitchFamily="18" charset="0"/>
                            </a:rPr>
                            <m:t>𝑞</m:t>
                          </m:r>
                        </m:num>
                        <m:den>
                          <m:r>
                            <a:rPr lang="en-US" altLang="zh-CN" b="0" i="1" smtClean="0">
                              <a:latin typeface="Cambria Math" panose="02040503050406030204" pitchFamily="18" charset="0"/>
                            </a:rPr>
                            <m:t>𝑚</m:t>
                          </m:r>
                        </m:den>
                      </m:f>
                      <m:r>
                        <a:rPr lang="en-US" altLang="zh-CN" b="0" i="1" smtClean="0">
                          <a:latin typeface="Cambria Math" panose="02040503050406030204" pitchFamily="18" charset="0"/>
                        </a:rPr>
                        <m:t>&gt;</m:t>
                      </m:r>
                      <m:sSup>
                        <m:sSupPr>
                          <m:ctrlPr>
                            <a:rPr lang="en-US" altLang="zh-CN" b="0" i="1" smtClean="0">
                              <a:latin typeface="Cambria Math" panose="02040503050406030204" pitchFamily="18" charset="0"/>
                            </a:rPr>
                          </m:ctrlPr>
                        </m:sSupPr>
                        <m:e>
                          <m:r>
                            <a:rPr lang="en-US" altLang="zh-CN" b="0" i="1" smtClean="0">
                              <a:latin typeface="Cambria Math" panose="02040503050406030204" pitchFamily="18" charset="0"/>
                            </a:rPr>
                            <m:t>10</m:t>
                          </m:r>
                        </m:e>
                        <m:sup>
                          <m:r>
                            <a:rPr lang="en-US" altLang="zh-CN" b="0" i="1" smtClean="0">
                              <a:latin typeface="Cambria Math" panose="02040503050406030204" pitchFamily="18" charset="0"/>
                            </a:rPr>
                            <m:t>−10</m:t>
                          </m:r>
                        </m:sup>
                      </m:sSup>
                      <m:r>
                        <a:rPr lang="en-US" altLang="zh-CN" b="0" i="1" smtClean="0">
                          <a:latin typeface="Cambria Math" panose="02040503050406030204" pitchFamily="18" charset="0"/>
                        </a:rPr>
                        <m:t>𝐶</m:t>
                      </m:r>
                      <m:r>
                        <a:rPr lang="en-US" altLang="zh-CN" b="0" i="1" smtClean="0">
                          <a:latin typeface="Cambria Math" panose="02040503050406030204" pitchFamily="18" charset="0"/>
                        </a:rPr>
                        <m:t>/</m:t>
                      </m:r>
                      <m:r>
                        <a:rPr lang="en-US" altLang="zh-CN" b="0" i="1" smtClean="0">
                          <a:latin typeface="Cambria Math" panose="02040503050406030204" pitchFamily="18" charset="0"/>
                        </a:rPr>
                        <m:t>𝑘𝑔</m:t>
                      </m:r>
                    </m:oMath>
                  </m:oMathPara>
                </a14:m>
                <a:endParaRPr lang="zh-CN" altLang="en-US" dirty="0"/>
              </a:p>
            </p:txBody>
          </p:sp>
        </mc:Choice>
        <mc:Fallback xmlns="">
          <p:sp>
            <p:nvSpPr>
              <p:cNvPr id="14" name="文本框 13">
                <a:extLst>
                  <a:ext uri="{FF2B5EF4-FFF2-40B4-BE49-F238E27FC236}">
                    <a16:creationId xmlns:a16="http://schemas.microsoft.com/office/drawing/2014/main" id="{9261AC4D-4040-142A-B4A4-F48F340CB359}"/>
                  </a:ext>
                </a:extLst>
              </p:cNvPr>
              <p:cNvSpPr txBox="1">
                <a:spLocks noRot="1" noChangeAspect="1" noMove="1" noResize="1" noEditPoints="1" noAdjustHandles="1" noChangeArrowheads="1" noChangeShapeType="1" noTextEdit="1"/>
              </p:cNvSpPr>
              <p:nvPr/>
            </p:nvSpPr>
            <p:spPr>
              <a:xfrm>
                <a:off x="880914" y="5329084"/>
                <a:ext cx="2226079" cy="1120691"/>
              </a:xfrm>
              <a:prstGeom prst="rect">
                <a:avLst/>
              </a:prstGeom>
              <a:blipFill>
                <a:blip r:embed="rId4"/>
                <a:stretch>
                  <a:fillRect l="-2466" t="-2174"/>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7172130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barn(inVertical)">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5" end="5"/>
                                            </p:txEl>
                                          </p:spTgt>
                                        </p:tgtEl>
                                        <p:attrNameLst>
                                          <p:attrName>style.visibility</p:attrName>
                                        </p:attrNameLst>
                                      </p:cBhvr>
                                      <p:to>
                                        <p:strVal val="visible"/>
                                      </p:to>
                                    </p:set>
                                    <p:animEffect transition="in" filter="wipe(down)">
                                      <p:cBhvr>
                                        <p:cTn id="12" dur="500"/>
                                        <p:tgtEl>
                                          <p:spTgt spid="3">
                                            <p:txEl>
                                              <p:pRg st="5" end="5"/>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1" presetClass="entr" presetSubtype="0"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1000" fill="hold"/>
                                        <p:tgtEl>
                                          <p:spTgt spid="2"/>
                                        </p:tgtEl>
                                        <p:attrNameLst>
                                          <p:attrName>ppt_w</p:attrName>
                                        </p:attrNameLst>
                                      </p:cBhvr>
                                      <p:tavLst>
                                        <p:tav tm="0">
                                          <p:val>
                                            <p:fltVal val="0"/>
                                          </p:val>
                                        </p:tav>
                                        <p:tav tm="100000">
                                          <p:val>
                                            <p:strVal val="#ppt_w"/>
                                          </p:val>
                                        </p:tav>
                                      </p:tavLst>
                                    </p:anim>
                                    <p:anim calcmode="lin" valueType="num">
                                      <p:cBhvr>
                                        <p:cTn id="18" dur="1000" fill="hold"/>
                                        <p:tgtEl>
                                          <p:spTgt spid="2"/>
                                        </p:tgtEl>
                                        <p:attrNameLst>
                                          <p:attrName>ppt_h</p:attrName>
                                        </p:attrNameLst>
                                      </p:cBhvr>
                                      <p:tavLst>
                                        <p:tav tm="0">
                                          <p:val>
                                            <p:fltVal val="0"/>
                                          </p:val>
                                        </p:tav>
                                        <p:tav tm="100000">
                                          <p:val>
                                            <p:strVal val="#ppt_h"/>
                                          </p:val>
                                        </p:tav>
                                      </p:tavLst>
                                    </p:anim>
                                    <p:anim calcmode="lin" valueType="num">
                                      <p:cBhvr>
                                        <p:cTn id="19" dur="1000" fill="hold"/>
                                        <p:tgtEl>
                                          <p:spTgt spid="2"/>
                                        </p:tgtEl>
                                        <p:attrNameLst>
                                          <p:attrName>style.rotation</p:attrName>
                                        </p:attrNameLst>
                                      </p:cBhvr>
                                      <p:tavLst>
                                        <p:tav tm="0">
                                          <p:val>
                                            <p:fltVal val="90"/>
                                          </p:val>
                                        </p:tav>
                                        <p:tav tm="100000">
                                          <p:val>
                                            <p:fltVal val="0"/>
                                          </p:val>
                                        </p:tav>
                                      </p:tavLst>
                                    </p:anim>
                                    <p:animEffect transition="in" filter="fade">
                                      <p:cBhvr>
                                        <p:cTn id="20" dur="1000"/>
                                        <p:tgtEl>
                                          <p:spTgt spid="2"/>
                                        </p:tgtEl>
                                      </p:cBhvr>
                                    </p:animEffect>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nodeType="click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p:cTn id="25" dur="500" fill="hold"/>
                                        <p:tgtEl>
                                          <p:spTgt spid="9"/>
                                        </p:tgtEl>
                                        <p:attrNameLst>
                                          <p:attrName>ppt_w</p:attrName>
                                        </p:attrNameLst>
                                      </p:cBhvr>
                                      <p:tavLst>
                                        <p:tav tm="0">
                                          <p:val>
                                            <p:fltVal val="0"/>
                                          </p:val>
                                        </p:tav>
                                        <p:tav tm="100000">
                                          <p:val>
                                            <p:strVal val="#ppt_w"/>
                                          </p:val>
                                        </p:tav>
                                      </p:tavLst>
                                    </p:anim>
                                    <p:anim calcmode="lin" valueType="num">
                                      <p:cBhvr>
                                        <p:cTn id="26" dur="500" fill="hold"/>
                                        <p:tgtEl>
                                          <p:spTgt spid="9"/>
                                        </p:tgtEl>
                                        <p:attrNameLst>
                                          <p:attrName>ppt_h</p:attrName>
                                        </p:attrNameLst>
                                      </p:cBhvr>
                                      <p:tavLst>
                                        <p:tav tm="0">
                                          <p:val>
                                            <p:fltVal val="0"/>
                                          </p:val>
                                        </p:tav>
                                        <p:tav tm="100000">
                                          <p:val>
                                            <p:strVal val="#ppt_h"/>
                                          </p:val>
                                        </p:tav>
                                      </p:tavLst>
                                    </p:anim>
                                    <p:animEffect transition="in" filter="fade">
                                      <p:cBhvr>
                                        <p:cTn id="27" dur="500"/>
                                        <p:tgtEl>
                                          <p:spTgt spid="9"/>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16" fill="hold" grpId="0" nodeType="click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circle(in)">
                                      <p:cBhvr>
                                        <p:cTn id="32" dur="2000"/>
                                        <p:tgtEl>
                                          <p:spTgt spid="14"/>
                                        </p:tgtEl>
                                      </p:cBhvr>
                                    </p:animEffect>
                                  </p:childTnLst>
                                </p:cTn>
                              </p:par>
                            </p:childTnLst>
                          </p:cTn>
                        </p:par>
                      </p:childTnLst>
                    </p:cTn>
                  </p:par>
                  <p:par>
                    <p:cTn id="33" fill="hold">
                      <p:stCondLst>
                        <p:cond delay="indefinite"/>
                      </p:stCondLst>
                      <p:childTnLst>
                        <p:par>
                          <p:cTn id="34" fill="hold">
                            <p:stCondLst>
                              <p:cond delay="0"/>
                            </p:stCondLst>
                            <p:childTnLst>
                              <p:par>
                                <p:cTn id="35" presetID="53" presetClass="entr" presetSubtype="16" fill="hold" grpId="0" nodeType="click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p:cTn id="37" dur="500" fill="hold"/>
                                        <p:tgtEl>
                                          <p:spTgt spid="11"/>
                                        </p:tgtEl>
                                        <p:attrNameLst>
                                          <p:attrName>ppt_w</p:attrName>
                                        </p:attrNameLst>
                                      </p:cBhvr>
                                      <p:tavLst>
                                        <p:tav tm="0">
                                          <p:val>
                                            <p:fltVal val="0"/>
                                          </p:val>
                                        </p:tav>
                                        <p:tav tm="100000">
                                          <p:val>
                                            <p:strVal val="#ppt_w"/>
                                          </p:val>
                                        </p:tav>
                                      </p:tavLst>
                                    </p:anim>
                                    <p:anim calcmode="lin" valueType="num">
                                      <p:cBhvr>
                                        <p:cTn id="38" dur="500" fill="hold"/>
                                        <p:tgtEl>
                                          <p:spTgt spid="11"/>
                                        </p:tgtEl>
                                        <p:attrNameLst>
                                          <p:attrName>ppt_h</p:attrName>
                                        </p:attrNameLst>
                                      </p:cBhvr>
                                      <p:tavLst>
                                        <p:tav tm="0">
                                          <p:val>
                                            <p:fltVal val="0"/>
                                          </p:val>
                                        </p:tav>
                                        <p:tav tm="100000">
                                          <p:val>
                                            <p:strVal val="#ppt_h"/>
                                          </p:val>
                                        </p:tav>
                                      </p:tavLst>
                                    </p:anim>
                                    <p:animEffect transition="in" filter="fade">
                                      <p:cBhvr>
                                        <p:cTn id="39" dur="500"/>
                                        <p:tgtEl>
                                          <p:spTgt spid="11"/>
                                        </p:tgtEl>
                                      </p:cBhvr>
                                    </p:animEffect>
                                  </p:childTnLst>
                                </p:cTn>
                              </p:par>
                            </p:childTnLst>
                          </p:cTn>
                        </p:par>
                      </p:childTnLst>
                    </p:cTn>
                  </p:par>
                  <p:par>
                    <p:cTn id="40" fill="hold">
                      <p:stCondLst>
                        <p:cond delay="indefinite"/>
                      </p:stCondLst>
                      <p:childTnLst>
                        <p:par>
                          <p:cTn id="41" fill="hold">
                            <p:stCondLst>
                              <p:cond delay="0"/>
                            </p:stCondLst>
                            <p:childTnLst>
                              <p:par>
                                <p:cTn id="42" presetID="21" presetClass="entr" presetSubtype="1" fill="hold" grpId="0" nodeType="click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wheel(1)">
                                      <p:cBhvr>
                                        <p:cTn id="44"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2">
                <a:extLst>
                  <a:ext uri="{FF2B5EF4-FFF2-40B4-BE49-F238E27FC236}">
                    <a16:creationId xmlns:a16="http://schemas.microsoft.com/office/drawing/2014/main" id="{B2226308-DE7E-7633-A7B7-D7F8FA8E6F44}"/>
                  </a:ext>
                </a:extLst>
              </p:cNvPr>
              <p:cNvSpPr>
                <a:spLocks noGrp="1"/>
              </p:cNvSpPr>
              <p:nvPr>
                <p:ph idx="1"/>
              </p:nvPr>
            </p:nvSpPr>
            <p:spPr>
              <a:xfrm>
                <a:off x="462116" y="1071716"/>
                <a:ext cx="10666132" cy="5786284"/>
              </a:xfrm>
            </p:spPr>
            <p:txBody>
              <a:bodyPr>
                <a:normAutofit/>
              </a:bodyPr>
              <a:lstStyle/>
              <a:p>
                <a:r>
                  <a:rPr lang="en-US" altLang="zh-CN" dirty="0"/>
                  <a:t>One correct generalization is obtained by modifying the definition of charge Q.</a:t>
                </a:r>
              </a:p>
              <a:p>
                <a:endParaRPr lang="en-US" altLang="zh-CN" dirty="0"/>
              </a:p>
              <a:p>
                <a:r>
                  <a:rPr lang="en-US" altLang="zh-CN" dirty="0"/>
                  <a:t>Assume that Q is the minimal charge of a surface enclosing horizon, i.e., </a:t>
                </a:r>
              </a:p>
              <a:p>
                <a:endParaRPr lang="en-US" altLang="zh-CN" dirty="0"/>
              </a:p>
              <a:p>
                <a:pPr marL="0" indent="0">
                  <a:buNone/>
                </a:pPr>
                <a14:m>
                  <m:oMathPara xmlns:m="http://schemas.openxmlformats.org/officeDocument/2006/math">
                    <m:oMathParaPr>
                      <m:jc m:val="centerGroup"/>
                    </m:oMathParaPr>
                    <m:oMath xmlns:m="http://schemas.openxmlformats.org/officeDocument/2006/math">
                      <m:r>
                        <a:rPr lang="en-US" altLang="zh-CN" b="0" i="1" smtClean="0">
                          <a:latin typeface="Cambria Math" panose="02040503050406030204" pitchFamily="18" charset="0"/>
                        </a:rPr>
                        <m:t>𝑄</m:t>
                      </m:r>
                      <m:r>
                        <a:rPr lang="en-US" altLang="zh-CN" b="0" i="1" smtClean="0">
                          <a:latin typeface="Cambria Math" panose="02040503050406030204" pitchFamily="18" charset="0"/>
                        </a:rPr>
                        <m:t>=</m:t>
                      </m:r>
                      <m:func>
                        <m:funcPr>
                          <m:ctrlPr>
                            <a:rPr lang="en-US" altLang="zh-CN" b="0" i="1" smtClean="0">
                              <a:latin typeface="Cambria Math" panose="02040503050406030204" pitchFamily="18" charset="0"/>
                            </a:rPr>
                          </m:ctrlPr>
                        </m:funcPr>
                        <m:fName>
                          <m:r>
                            <m:rPr>
                              <m:sty m:val="p"/>
                            </m:rPr>
                            <a:rPr lang="en-US" altLang="zh-CN" b="0" i="0" smtClean="0">
                              <a:latin typeface="Cambria Math" panose="02040503050406030204" pitchFamily="18" charset="0"/>
                            </a:rPr>
                            <m:t>inf</m:t>
                          </m:r>
                        </m:fName>
                        <m:e>
                          <m:d>
                            <m:dPr>
                              <m:begChr m:val="|"/>
                              <m:endChr m:val="|"/>
                              <m:ctrlPr>
                                <a:rPr lang="en-US" altLang="zh-CN" i="1">
                                  <a:latin typeface="Cambria Math" panose="02040503050406030204" pitchFamily="18" charset="0"/>
                                </a:rPr>
                              </m:ctrlPr>
                            </m:dPr>
                            <m:e>
                              <m:f>
                                <m:fPr>
                                  <m:ctrlPr>
                                    <a:rPr lang="en-US" altLang="zh-CN" i="1">
                                      <a:latin typeface="Cambria Math" panose="02040503050406030204" pitchFamily="18" charset="0"/>
                                    </a:rPr>
                                  </m:ctrlPr>
                                </m:fPr>
                                <m:num>
                                  <m:r>
                                    <a:rPr lang="en-US" altLang="zh-CN" i="1">
                                      <a:latin typeface="Cambria Math" panose="02040503050406030204" pitchFamily="18" charset="0"/>
                                    </a:rPr>
                                    <m:t>1</m:t>
                                  </m:r>
                                </m:num>
                                <m:den>
                                  <m:r>
                                    <a:rPr lang="en-US" altLang="zh-CN" i="1">
                                      <a:latin typeface="Cambria Math" panose="02040503050406030204" pitchFamily="18" charset="0"/>
                                    </a:rPr>
                                    <m:t>4</m:t>
                                  </m:r>
                                  <m:r>
                                    <a:rPr lang="en-US" altLang="zh-CN" i="1">
                                      <a:latin typeface="Cambria Math" panose="02040503050406030204" pitchFamily="18" charset="0"/>
                                    </a:rPr>
                                    <m:t>𝜋</m:t>
                                  </m:r>
                                </m:den>
                              </m:f>
                              <m:nary>
                                <m:naryPr>
                                  <m:supHide m:val="on"/>
                                  <m:ctrlPr>
                                    <a:rPr lang="en-US" altLang="zh-CN" i="1">
                                      <a:latin typeface="Cambria Math" panose="02040503050406030204" pitchFamily="18" charset="0"/>
                                    </a:rPr>
                                  </m:ctrlPr>
                                </m:naryPr>
                                <m:sub>
                                  <m:r>
                                    <a:rPr lang="en-US" altLang="zh-CN" i="1">
                                      <a:latin typeface="Cambria Math" panose="02040503050406030204" pitchFamily="18" charset="0"/>
                                    </a:rPr>
                                    <m:t>𝑆</m:t>
                                  </m:r>
                                </m:sub>
                                <m:sup/>
                                <m:e>
                                  <m:sSub>
                                    <m:sSubPr>
                                      <m:ctrlPr>
                                        <a:rPr lang="en-US" altLang="zh-CN" i="1">
                                          <a:latin typeface="Cambria Math" panose="02040503050406030204" pitchFamily="18" charset="0"/>
                                        </a:rPr>
                                      </m:ctrlPr>
                                    </m:sSubPr>
                                    <m:e>
                                      <m:r>
                                        <a:rPr lang="en-US" altLang="zh-CN" i="1">
                                          <a:latin typeface="Cambria Math" panose="02040503050406030204" pitchFamily="18" charset="0"/>
                                        </a:rPr>
                                        <m:t>𝐹</m:t>
                                      </m:r>
                                    </m:e>
                                    <m:sub>
                                      <m:r>
                                        <a:rPr lang="en-US" altLang="zh-CN" i="1">
                                          <a:latin typeface="Cambria Math" panose="02040503050406030204" pitchFamily="18" charset="0"/>
                                        </a:rPr>
                                        <m:t>𝜇𝜈</m:t>
                                      </m:r>
                                    </m:sub>
                                  </m:sSub>
                                  <m:r>
                                    <a:rPr lang="en-US" altLang="zh-CN" i="1">
                                      <a:latin typeface="Cambria Math" panose="02040503050406030204" pitchFamily="18" charset="0"/>
                                    </a:rPr>
                                    <m:t>𝑑</m:t>
                                  </m:r>
                                  <m:sSup>
                                    <m:sSupPr>
                                      <m:ctrlPr>
                                        <a:rPr lang="en-US" altLang="zh-CN" i="1">
                                          <a:latin typeface="Cambria Math" panose="02040503050406030204" pitchFamily="18" charset="0"/>
                                        </a:rPr>
                                      </m:ctrlPr>
                                    </m:sSupPr>
                                    <m:e>
                                      <m:r>
                                        <a:rPr lang="en-US" altLang="zh-CN" i="1">
                                          <a:latin typeface="Cambria Math" panose="02040503050406030204" pitchFamily="18" charset="0"/>
                                        </a:rPr>
                                        <m:t>𝑆</m:t>
                                      </m:r>
                                    </m:e>
                                    <m:sup>
                                      <m:r>
                                        <a:rPr lang="en-US" altLang="zh-CN" i="1">
                                          <a:latin typeface="Cambria Math" panose="02040503050406030204" pitchFamily="18" charset="0"/>
                                        </a:rPr>
                                        <m:t>𝜇𝜈</m:t>
                                      </m:r>
                                    </m:sup>
                                  </m:sSup>
                                </m:e>
                              </m:nary>
                            </m:e>
                          </m:d>
                        </m:e>
                      </m:func>
                    </m:oMath>
                  </m:oMathPara>
                </a14:m>
                <a:endParaRPr lang="en-US" altLang="zh-CN" dirty="0"/>
              </a:p>
              <a:p>
                <a:endParaRPr lang="en-US" altLang="zh-CN" dirty="0"/>
              </a:p>
              <a:p>
                <a:r>
                  <a:rPr lang="en-US" altLang="zh-CN" dirty="0"/>
                  <a:t>The </a:t>
                </a:r>
                <a:r>
                  <a:rPr lang="en-US" altLang="zh-CN" sz="2000" dirty="0" err="1"/>
                  <a:t>Huisken</a:t>
                </a:r>
                <a:r>
                  <a:rPr lang="en-US" altLang="zh-CN" sz="2000" dirty="0"/>
                  <a:t> and Tom </a:t>
                </a:r>
                <a:r>
                  <a:rPr lang="en-US" altLang="zh-CN" sz="2000" dirty="0" err="1"/>
                  <a:t>Ilmanen</a:t>
                </a:r>
                <a:r>
                  <a:rPr lang="en-US" altLang="zh-CN" sz="2000" dirty="0"/>
                  <a:t> proves following inequality for time symmetric initial data set</a:t>
                </a:r>
              </a:p>
              <a:p>
                <a:endParaRPr lang="en-US" altLang="zh-CN" sz="2000" dirty="0"/>
              </a:p>
              <a:p>
                <a:endParaRPr lang="en-US" altLang="zh-CN" dirty="0"/>
              </a:p>
              <a:p>
                <a:endParaRPr lang="en-US" altLang="zh-CN" dirty="0"/>
              </a:p>
              <a:p>
                <a:pPr marL="0" indent="0">
                  <a:buNone/>
                </a:pPr>
                <a:r>
                  <a:rPr lang="en-US" altLang="zh-CN" dirty="0"/>
                  <a:t>  provided that the non-Maxwell matters satisfies WEC.</a:t>
                </a:r>
              </a:p>
              <a:p>
                <a:pPr marL="0" indent="0">
                  <a:buNone/>
                </a:pPr>
                <a:endParaRPr lang="en-US" altLang="zh-CN" dirty="0"/>
              </a:p>
            </p:txBody>
          </p:sp>
        </mc:Choice>
        <mc:Fallback xmlns="">
          <p:sp>
            <p:nvSpPr>
              <p:cNvPr id="3" name="内容占位符 2">
                <a:extLst>
                  <a:ext uri="{FF2B5EF4-FFF2-40B4-BE49-F238E27FC236}">
                    <a16:creationId xmlns:a16="http://schemas.microsoft.com/office/drawing/2014/main" id="{B2226308-DE7E-7633-A7B7-D7F8FA8E6F44}"/>
                  </a:ext>
                </a:extLst>
              </p:cNvPr>
              <p:cNvSpPr>
                <a:spLocks noGrp="1" noRot="1" noChangeAspect="1" noMove="1" noResize="1" noEditPoints="1" noAdjustHandles="1" noChangeArrowheads="1" noChangeShapeType="1" noTextEdit="1"/>
              </p:cNvSpPr>
              <p:nvPr>
                <p:ph idx="1"/>
              </p:nvPr>
            </p:nvSpPr>
            <p:spPr>
              <a:xfrm>
                <a:off x="462116" y="1071716"/>
                <a:ext cx="10666132" cy="5786284"/>
              </a:xfrm>
              <a:blipFill>
                <a:blip r:embed="rId2"/>
                <a:stretch>
                  <a:fillRect l="-286" t="-1159"/>
                </a:stretch>
              </a:blipFill>
            </p:spPr>
            <p:txBody>
              <a:bodyPr/>
              <a:lstStyle/>
              <a:p>
                <a:r>
                  <a:rPr lang="zh-CN" altLang="en-US">
                    <a:noFill/>
                  </a:rPr>
                  <a:t> </a:t>
                </a:r>
              </a:p>
            </p:txBody>
          </p:sp>
        </mc:Fallback>
      </mc:AlternateContent>
      <p:sp>
        <p:nvSpPr>
          <p:cNvPr id="4" name="文本框 3">
            <a:extLst>
              <a:ext uri="{FF2B5EF4-FFF2-40B4-BE49-F238E27FC236}">
                <a16:creationId xmlns:a16="http://schemas.microsoft.com/office/drawing/2014/main" id="{DE8E8595-286F-F99A-501B-B42F8EE6861D}"/>
              </a:ext>
            </a:extLst>
          </p:cNvPr>
          <p:cNvSpPr txBox="1"/>
          <p:nvPr/>
        </p:nvSpPr>
        <p:spPr>
          <a:xfrm>
            <a:off x="349973" y="167554"/>
            <a:ext cx="8105217" cy="646331"/>
          </a:xfrm>
          <a:prstGeom prst="rect">
            <a:avLst/>
          </a:prstGeom>
          <a:noFill/>
        </p:spPr>
        <p:txBody>
          <a:bodyPr wrap="square" rtlCol="0">
            <a:spAutoFit/>
          </a:bodyPr>
          <a:lstStyle/>
          <a:p>
            <a:r>
              <a:rPr lang="en-US" altLang="zh-CN" sz="3600" dirty="0"/>
              <a:t>Generalization on charged case</a:t>
            </a:r>
            <a:endParaRPr lang="en-US" altLang="zh-CN" sz="3200" dirty="0"/>
          </a:p>
        </p:txBody>
      </p:sp>
      <mc:AlternateContent xmlns:mc="http://schemas.openxmlformats.org/markup-compatibility/2006" xmlns:a14="http://schemas.microsoft.com/office/drawing/2010/main">
        <mc:Choice Requires="a14">
          <p:sp>
            <p:nvSpPr>
              <p:cNvPr id="5" name="文本框 4">
                <a:extLst>
                  <a:ext uri="{FF2B5EF4-FFF2-40B4-BE49-F238E27FC236}">
                    <a16:creationId xmlns:a16="http://schemas.microsoft.com/office/drawing/2014/main" id="{E5974484-5708-7472-10AF-9B433C56895F}"/>
                  </a:ext>
                </a:extLst>
              </p:cNvPr>
              <p:cNvSpPr txBox="1"/>
              <p:nvPr/>
            </p:nvSpPr>
            <p:spPr>
              <a:xfrm>
                <a:off x="2165483" y="4666637"/>
                <a:ext cx="6096000" cy="1001684"/>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ad>
                        <m:radPr>
                          <m:degHide m:val="on"/>
                          <m:ctrlPr>
                            <a:rPr lang="en-US" altLang="zh-CN" sz="2000" b="0" i="1" smtClean="0">
                              <a:solidFill>
                                <a:schemeClr val="tx1">
                                  <a:lumMod val="95000"/>
                                  <a:lumOff val="5000"/>
                                </a:schemeClr>
                              </a:solidFill>
                              <a:latin typeface="Cambria Math" panose="02040503050406030204" pitchFamily="18" charset="0"/>
                            </a:rPr>
                          </m:ctrlPr>
                        </m:radPr>
                        <m:deg/>
                        <m:e>
                          <m:f>
                            <m:fPr>
                              <m:ctrlPr>
                                <a:rPr lang="en-US" altLang="zh-CN" sz="2000" b="0" i="1" smtClean="0">
                                  <a:solidFill>
                                    <a:schemeClr val="tx1">
                                      <a:lumMod val="95000"/>
                                      <a:lumOff val="5000"/>
                                    </a:schemeClr>
                                  </a:solidFill>
                                  <a:latin typeface="Cambria Math" panose="02040503050406030204" pitchFamily="18" charset="0"/>
                                </a:rPr>
                              </m:ctrlPr>
                            </m:fPr>
                            <m:num>
                              <m:r>
                                <a:rPr lang="en-US" altLang="zh-CN" sz="2000" b="0" i="1" smtClean="0">
                                  <a:solidFill>
                                    <a:schemeClr val="tx1">
                                      <a:lumMod val="95000"/>
                                      <a:lumOff val="5000"/>
                                    </a:schemeClr>
                                  </a:solidFill>
                                  <a:latin typeface="Cambria Math" panose="02040503050406030204" pitchFamily="18" charset="0"/>
                                </a:rPr>
                                <m:t>𝐴</m:t>
                              </m:r>
                            </m:num>
                            <m:den>
                              <m:r>
                                <a:rPr lang="en-US" altLang="zh-CN" sz="2000" b="0" i="1" smtClean="0">
                                  <a:solidFill>
                                    <a:schemeClr val="tx1">
                                      <a:lumMod val="95000"/>
                                      <a:lumOff val="5000"/>
                                    </a:schemeClr>
                                  </a:solidFill>
                                  <a:latin typeface="Cambria Math" panose="02040503050406030204" pitchFamily="18" charset="0"/>
                                </a:rPr>
                                <m:t>16</m:t>
                              </m:r>
                              <m:r>
                                <a:rPr lang="en-US" altLang="zh-CN" sz="2000" b="0" i="1" smtClean="0">
                                  <a:solidFill>
                                    <a:schemeClr val="tx1">
                                      <a:lumMod val="95000"/>
                                      <a:lumOff val="5000"/>
                                    </a:schemeClr>
                                  </a:solidFill>
                                  <a:latin typeface="Cambria Math" panose="02040503050406030204" pitchFamily="18" charset="0"/>
                                </a:rPr>
                                <m:t>𝜋</m:t>
                              </m:r>
                            </m:den>
                          </m:f>
                        </m:e>
                      </m:rad>
                      <m:r>
                        <a:rPr lang="en-US" altLang="zh-CN" sz="2000" b="0" i="1" smtClean="0">
                          <a:solidFill>
                            <a:schemeClr val="tx1">
                              <a:lumMod val="95000"/>
                              <a:lumOff val="5000"/>
                            </a:schemeClr>
                          </a:solidFill>
                          <a:latin typeface="Cambria Math" panose="02040503050406030204" pitchFamily="18" charset="0"/>
                        </a:rPr>
                        <m:t>+</m:t>
                      </m:r>
                      <m:sSup>
                        <m:sSupPr>
                          <m:ctrlPr>
                            <a:rPr lang="en-US" altLang="zh-CN" sz="2000" b="0" i="1" smtClean="0">
                              <a:solidFill>
                                <a:schemeClr val="tx1">
                                  <a:lumMod val="95000"/>
                                  <a:lumOff val="5000"/>
                                </a:schemeClr>
                              </a:solidFill>
                              <a:latin typeface="Cambria Math" panose="02040503050406030204" pitchFamily="18" charset="0"/>
                            </a:rPr>
                          </m:ctrlPr>
                        </m:sSupPr>
                        <m:e>
                          <m:r>
                            <a:rPr lang="en-US" altLang="zh-CN" sz="2000" b="0" i="1" smtClean="0">
                              <a:solidFill>
                                <a:schemeClr val="tx1">
                                  <a:lumMod val="95000"/>
                                  <a:lumOff val="5000"/>
                                </a:schemeClr>
                              </a:solidFill>
                              <a:latin typeface="Cambria Math" panose="02040503050406030204" pitchFamily="18" charset="0"/>
                            </a:rPr>
                            <m:t>𝑄</m:t>
                          </m:r>
                        </m:e>
                        <m:sup>
                          <m:r>
                            <a:rPr lang="en-US" altLang="zh-CN" sz="2000" b="0" i="1" smtClean="0">
                              <a:solidFill>
                                <a:schemeClr val="tx1">
                                  <a:lumMod val="95000"/>
                                  <a:lumOff val="5000"/>
                                </a:schemeClr>
                              </a:solidFill>
                              <a:latin typeface="Cambria Math" panose="02040503050406030204" pitchFamily="18" charset="0"/>
                            </a:rPr>
                            <m:t>2</m:t>
                          </m:r>
                        </m:sup>
                      </m:sSup>
                      <m:rad>
                        <m:radPr>
                          <m:degHide m:val="on"/>
                          <m:ctrlPr>
                            <a:rPr lang="en-US" altLang="zh-CN" sz="2000" b="0" i="1" smtClean="0">
                              <a:solidFill>
                                <a:schemeClr val="tx1">
                                  <a:lumMod val="95000"/>
                                  <a:lumOff val="5000"/>
                                </a:schemeClr>
                              </a:solidFill>
                              <a:latin typeface="Cambria Math" panose="02040503050406030204" pitchFamily="18" charset="0"/>
                            </a:rPr>
                          </m:ctrlPr>
                        </m:radPr>
                        <m:deg/>
                        <m:e>
                          <m:f>
                            <m:fPr>
                              <m:ctrlPr>
                                <a:rPr lang="en-US" altLang="zh-CN" sz="2000" b="0" i="1" smtClean="0">
                                  <a:solidFill>
                                    <a:schemeClr val="tx1">
                                      <a:lumMod val="95000"/>
                                      <a:lumOff val="5000"/>
                                    </a:schemeClr>
                                  </a:solidFill>
                                  <a:latin typeface="Cambria Math" panose="02040503050406030204" pitchFamily="18" charset="0"/>
                                </a:rPr>
                              </m:ctrlPr>
                            </m:fPr>
                            <m:num>
                              <m:r>
                                <a:rPr lang="en-US" altLang="zh-CN" sz="2000" b="0" i="1" smtClean="0">
                                  <a:solidFill>
                                    <a:schemeClr val="tx1">
                                      <a:lumMod val="95000"/>
                                      <a:lumOff val="5000"/>
                                    </a:schemeClr>
                                  </a:solidFill>
                                  <a:latin typeface="Cambria Math" panose="02040503050406030204" pitchFamily="18" charset="0"/>
                                </a:rPr>
                                <m:t>𝜋</m:t>
                              </m:r>
                            </m:num>
                            <m:den>
                              <m:r>
                                <a:rPr lang="en-US" altLang="zh-CN" sz="2000" b="0" i="1" smtClean="0">
                                  <a:solidFill>
                                    <a:schemeClr val="tx1">
                                      <a:lumMod val="95000"/>
                                      <a:lumOff val="5000"/>
                                    </a:schemeClr>
                                  </a:solidFill>
                                  <a:latin typeface="Cambria Math" panose="02040503050406030204" pitchFamily="18" charset="0"/>
                                </a:rPr>
                                <m:t>𝐴</m:t>
                              </m:r>
                            </m:den>
                          </m:f>
                        </m:e>
                      </m:rad>
                      <m:r>
                        <a:rPr lang="en-US" altLang="zh-CN" sz="2000" b="0" i="1" smtClean="0">
                          <a:solidFill>
                            <a:schemeClr val="tx1">
                              <a:lumMod val="95000"/>
                              <a:lumOff val="5000"/>
                            </a:schemeClr>
                          </a:solidFill>
                          <a:latin typeface="Cambria Math" panose="02040503050406030204" pitchFamily="18" charset="0"/>
                        </a:rPr>
                        <m:t>≤</m:t>
                      </m:r>
                      <m:r>
                        <a:rPr lang="en-US" altLang="zh-CN" sz="2000" b="0" i="1" smtClean="0">
                          <a:solidFill>
                            <a:schemeClr val="tx1">
                              <a:lumMod val="95000"/>
                              <a:lumOff val="5000"/>
                            </a:schemeClr>
                          </a:solidFill>
                          <a:latin typeface="Cambria Math" panose="02040503050406030204" pitchFamily="18" charset="0"/>
                        </a:rPr>
                        <m:t>𝑀</m:t>
                      </m:r>
                    </m:oMath>
                  </m:oMathPara>
                </a14:m>
                <a:endParaRPr lang="zh-CN" altLang="en-US" sz="2000" dirty="0">
                  <a:solidFill>
                    <a:schemeClr val="tx1">
                      <a:lumMod val="95000"/>
                      <a:lumOff val="5000"/>
                    </a:schemeClr>
                  </a:solidFill>
                </a:endParaRPr>
              </a:p>
            </p:txBody>
          </p:sp>
        </mc:Choice>
        <mc:Fallback xmlns="">
          <p:sp>
            <p:nvSpPr>
              <p:cNvPr id="5" name="文本框 4">
                <a:extLst>
                  <a:ext uri="{FF2B5EF4-FFF2-40B4-BE49-F238E27FC236}">
                    <a16:creationId xmlns:a16="http://schemas.microsoft.com/office/drawing/2014/main" id="{E5974484-5708-7472-10AF-9B433C56895F}"/>
                  </a:ext>
                </a:extLst>
              </p:cNvPr>
              <p:cNvSpPr txBox="1">
                <a:spLocks noRot="1" noChangeAspect="1" noMove="1" noResize="1" noEditPoints="1" noAdjustHandles="1" noChangeArrowheads="1" noChangeShapeType="1" noTextEdit="1"/>
              </p:cNvSpPr>
              <p:nvPr/>
            </p:nvSpPr>
            <p:spPr>
              <a:xfrm>
                <a:off x="2165483" y="4666637"/>
                <a:ext cx="6096000" cy="1001684"/>
              </a:xfrm>
              <a:prstGeom prst="rect">
                <a:avLst/>
              </a:prstGeom>
              <a:blipFill>
                <a:blip r:embed="rId3"/>
                <a:stretch>
                  <a:fillRect/>
                </a:stretch>
              </a:blipFill>
            </p:spPr>
            <p:txBody>
              <a:bodyPr/>
              <a:lstStyle/>
              <a:p>
                <a:r>
                  <a:rPr lang="zh-CN" altLang="en-US">
                    <a:noFill/>
                  </a:rPr>
                  <a:t> </a:t>
                </a:r>
              </a:p>
            </p:txBody>
          </p:sp>
        </mc:Fallback>
      </mc:AlternateContent>
      <p:sp>
        <p:nvSpPr>
          <p:cNvPr id="6" name="文本框 5">
            <a:extLst>
              <a:ext uri="{FF2B5EF4-FFF2-40B4-BE49-F238E27FC236}">
                <a16:creationId xmlns:a16="http://schemas.microsoft.com/office/drawing/2014/main" id="{87B73328-0DAB-5E90-2F87-8DA970A713ED}"/>
              </a:ext>
            </a:extLst>
          </p:cNvPr>
          <p:cNvSpPr txBox="1"/>
          <p:nvPr/>
        </p:nvSpPr>
        <p:spPr>
          <a:xfrm>
            <a:off x="7472516" y="4427063"/>
            <a:ext cx="4521905" cy="646331"/>
          </a:xfrm>
          <a:prstGeom prst="rect">
            <a:avLst/>
          </a:prstGeom>
          <a:solidFill>
            <a:schemeClr val="accent3">
              <a:lumMod val="20000"/>
              <a:lumOff val="80000"/>
            </a:schemeClr>
          </a:solidFill>
          <a:ln>
            <a:solidFill>
              <a:srgbClr val="C00000"/>
            </a:solidFill>
          </a:ln>
        </p:spPr>
        <p:txBody>
          <a:bodyPr wrap="square" rtlCol="0">
            <a:spAutoFit/>
          </a:bodyPr>
          <a:lstStyle/>
          <a:p>
            <a:r>
              <a:rPr lang="en-US" altLang="zh-CN" dirty="0"/>
              <a:t>The Q here is neither total charge nor the charge contained inside black hole!</a:t>
            </a:r>
            <a:endParaRPr lang="zh-CN" altLang="en-US" dirty="0"/>
          </a:p>
        </p:txBody>
      </p:sp>
    </p:spTree>
    <p:extLst>
      <p:ext uri="{BB962C8B-B14F-4D97-AF65-F5344CB8AC3E}">
        <p14:creationId xmlns:p14="http://schemas.microsoft.com/office/powerpoint/2010/main" val="2010792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anim calcmode="lin" valueType="num">
                                      <p:cBhvr additive="base">
                                        <p:cTn id="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6" end="6"/>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0" end="10"/>
                                            </p:txEl>
                                          </p:spTgt>
                                        </p:tgtEl>
                                        <p:attrNameLst>
                                          <p:attrName>style.visibility</p:attrName>
                                        </p:attrNameLst>
                                      </p:cBhvr>
                                      <p:to>
                                        <p:strVal val="visible"/>
                                      </p:to>
                                    </p:set>
                                    <p:anim calcmode="lin" valueType="num">
                                      <p:cBhvr additive="base">
                                        <p:cTn id="11"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0" end="1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ppt_x"/>
                                          </p:val>
                                        </p:tav>
                                        <p:tav tm="100000">
                                          <p:val>
                                            <p:strVal val="#ppt_x"/>
                                          </p:val>
                                        </p:tav>
                                      </p:tavLst>
                                    </p:anim>
                                    <p:anim calcmode="lin" valueType="num">
                                      <p:cBhvr additive="base">
                                        <p:cTn id="1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500" fill="hold"/>
                                        <p:tgtEl>
                                          <p:spTgt spid="6"/>
                                        </p:tgtEl>
                                        <p:attrNameLst>
                                          <p:attrName>ppt_w</p:attrName>
                                        </p:attrNameLst>
                                      </p:cBhvr>
                                      <p:tavLst>
                                        <p:tav tm="0">
                                          <p:val>
                                            <p:fltVal val="0"/>
                                          </p:val>
                                        </p:tav>
                                        <p:tav tm="100000">
                                          <p:val>
                                            <p:strVal val="#ppt_w"/>
                                          </p:val>
                                        </p:tav>
                                      </p:tavLst>
                                    </p:anim>
                                    <p:anim calcmode="lin" valueType="num">
                                      <p:cBhvr>
                                        <p:cTn id="22" dur="500" fill="hold"/>
                                        <p:tgtEl>
                                          <p:spTgt spid="6"/>
                                        </p:tgtEl>
                                        <p:attrNameLst>
                                          <p:attrName>ppt_h</p:attrName>
                                        </p:attrNameLst>
                                      </p:cBhvr>
                                      <p:tavLst>
                                        <p:tav tm="0">
                                          <p:val>
                                            <p:fltVal val="0"/>
                                          </p:val>
                                        </p:tav>
                                        <p:tav tm="100000">
                                          <p:val>
                                            <p:strVal val="#ppt_h"/>
                                          </p:val>
                                        </p:tav>
                                      </p:tavLst>
                                    </p:anim>
                                    <p:animEffect transition="in" filter="fade">
                                      <p:cBhvr>
                                        <p:cTn id="2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2">
                <a:extLst>
                  <a:ext uri="{FF2B5EF4-FFF2-40B4-BE49-F238E27FC236}">
                    <a16:creationId xmlns:a16="http://schemas.microsoft.com/office/drawing/2014/main" id="{BC840B0C-D70E-BB28-81F1-892D6E86CD6C}"/>
                  </a:ext>
                </a:extLst>
              </p:cNvPr>
              <p:cNvSpPr>
                <a:spLocks noGrp="1"/>
              </p:cNvSpPr>
              <p:nvPr>
                <p:ph idx="1"/>
              </p:nvPr>
            </p:nvSpPr>
            <p:spPr>
              <a:xfrm>
                <a:off x="589935" y="1179871"/>
                <a:ext cx="10538313" cy="4992329"/>
              </a:xfrm>
            </p:spPr>
            <p:txBody>
              <a:bodyPr/>
              <a:lstStyle/>
              <a:p>
                <a:r>
                  <a:rPr lang="en-US" altLang="zh-CN" dirty="0"/>
                  <a:t>Like charged case, if the spacetime has angular momentum, one may also expect there is a tighter version</a:t>
                </a:r>
              </a:p>
              <a:p>
                <a:endParaRPr lang="en-US" altLang="zh-CN" dirty="0"/>
              </a:p>
              <a:p>
                <a:pPr marL="0" indent="0">
                  <a:buNone/>
                </a:pPr>
                <a14:m>
                  <m:oMathPara xmlns:m="http://schemas.openxmlformats.org/officeDocument/2006/math">
                    <m:oMathParaPr>
                      <m:jc m:val="centerGroup"/>
                    </m:oMathParaPr>
                    <m:oMath xmlns:m="http://schemas.openxmlformats.org/officeDocument/2006/math">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𝐴</m:t>
                          </m:r>
                        </m:e>
                        <m:sub>
                          <m:r>
                            <a:rPr lang="en-US" altLang="zh-CN" b="0" i="1" smtClean="0">
                              <a:latin typeface="Cambria Math" panose="02040503050406030204" pitchFamily="18" charset="0"/>
                            </a:rPr>
                            <m:t>𝑚</m:t>
                          </m:r>
                        </m:sub>
                      </m:sSub>
                      <m:d>
                        <m:dPr>
                          <m:ctrlPr>
                            <a:rPr lang="en-US" altLang="zh-CN" b="0" i="1" smtClean="0">
                              <a:latin typeface="Cambria Math" panose="02040503050406030204" pitchFamily="18" charset="0"/>
                            </a:rPr>
                          </m:ctrlPr>
                        </m:dPr>
                        <m:e>
                          <m:r>
                            <a:rPr lang="en-US" altLang="zh-CN" b="0" i="1" smtClean="0">
                              <a:latin typeface="Cambria Math" panose="02040503050406030204" pitchFamily="18" charset="0"/>
                            </a:rPr>
                            <m:t>𝑆</m:t>
                          </m:r>
                        </m:e>
                      </m:d>
                      <m:r>
                        <a:rPr lang="en-US" altLang="zh-CN" b="0" i="1" smtClean="0">
                          <a:latin typeface="Cambria Math" panose="02040503050406030204" pitchFamily="18" charset="0"/>
                        </a:rPr>
                        <m:t>≤8</m:t>
                      </m:r>
                      <m:r>
                        <a:rPr lang="en-US" altLang="zh-CN" b="0" i="1" smtClean="0">
                          <a:latin typeface="Cambria Math" panose="02040503050406030204" pitchFamily="18" charset="0"/>
                        </a:rPr>
                        <m:t>𝜋</m:t>
                      </m:r>
                      <m:r>
                        <a:rPr lang="en-US" altLang="zh-CN" b="0" i="1" smtClean="0">
                          <a:latin typeface="Cambria Math" panose="02040503050406030204" pitchFamily="18" charset="0"/>
                        </a:rPr>
                        <m:t>𝑀</m:t>
                      </m:r>
                      <m:d>
                        <m:dPr>
                          <m:ctrlPr>
                            <a:rPr lang="en-US" altLang="zh-CN" b="0" i="1" smtClean="0">
                              <a:latin typeface="Cambria Math" panose="02040503050406030204" pitchFamily="18" charset="0"/>
                            </a:rPr>
                          </m:ctrlPr>
                        </m:dPr>
                        <m:e>
                          <m:r>
                            <a:rPr lang="en-US" altLang="zh-CN" b="0" i="1" smtClean="0">
                              <a:latin typeface="Cambria Math" panose="02040503050406030204" pitchFamily="18" charset="0"/>
                            </a:rPr>
                            <m:t>𝑀</m:t>
                          </m:r>
                          <m:r>
                            <a:rPr lang="en-US" altLang="zh-CN" b="0" i="1" smtClean="0">
                              <a:latin typeface="Cambria Math" panose="02040503050406030204" pitchFamily="18" charset="0"/>
                            </a:rPr>
                            <m:t>+</m:t>
                          </m:r>
                          <m:rad>
                            <m:radPr>
                              <m:degHide m:val="on"/>
                              <m:ctrlPr>
                                <a:rPr lang="en-US" altLang="zh-CN" b="0" i="1" smtClean="0">
                                  <a:latin typeface="Cambria Math" panose="02040503050406030204" pitchFamily="18" charset="0"/>
                                </a:rPr>
                              </m:ctrlPr>
                            </m:radPr>
                            <m:deg/>
                            <m:e>
                              <m:sSup>
                                <m:sSupPr>
                                  <m:ctrlPr>
                                    <a:rPr lang="en-US" altLang="zh-CN" b="0" i="1" smtClean="0">
                                      <a:latin typeface="Cambria Math" panose="02040503050406030204" pitchFamily="18" charset="0"/>
                                    </a:rPr>
                                  </m:ctrlPr>
                                </m:sSupPr>
                                <m:e>
                                  <m:r>
                                    <a:rPr lang="en-US" altLang="zh-CN" b="0" i="1" smtClean="0">
                                      <a:latin typeface="Cambria Math" panose="02040503050406030204" pitchFamily="18" charset="0"/>
                                    </a:rPr>
                                    <m:t>𝑀</m:t>
                                  </m:r>
                                </m:e>
                                <m:sup>
                                  <m:r>
                                    <a:rPr lang="en-US" altLang="zh-CN" b="0" i="1" smtClean="0">
                                      <a:latin typeface="Cambria Math" panose="02040503050406030204" pitchFamily="18" charset="0"/>
                                    </a:rPr>
                                    <m:t>2</m:t>
                                  </m:r>
                                </m:sup>
                              </m:sSup>
                              <m:r>
                                <a:rPr lang="en-US" altLang="zh-CN" b="0" i="1" smtClean="0">
                                  <a:latin typeface="Cambria Math" panose="02040503050406030204" pitchFamily="18" charset="0"/>
                                </a:rPr>
                                <m:t>−</m:t>
                              </m:r>
                              <m:sSup>
                                <m:sSupPr>
                                  <m:ctrlPr>
                                    <a:rPr lang="en-US" altLang="zh-CN" b="0" i="1" smtClean="0">
                                      <a:latin typeface="Cambria Math" panose="02040503050406030204" pitchFamily="18" charset="0"/>
                                    </a:rPr>
                                  </m:ctrlPr>
                                </m:sSupPr>
                                <m:e>
                                  <m:r>
                                    <a:rPr lang="en-US" altLang="zh-CN" b="0" i="1" smtClean="0">
                                      <a:latin typeface="Cambria Math" panose="02040503050406030204" pitchFamily="18" charset="0"/>
                                    </a:rPr>
                                    <m:t>𝐿</m:t>
                                  </m:r>
                                </m:e>
                                <m:sup>
                                  <m:r>
                                    <a:rPr lang="en-US" altLang="zh-CN" b="0" i="1" smtClean="0">
                                      <a:latin typeface="Cambria Math" panose="02040503050406030204" pitchFamily="18" charset="0"/>
                                    </a:rPr>
                                    <m:t>2</m:t>
                                  </m:r>
                                </m:sup>
                              </m:sSup>
                              <m:r>
                                <a:rPr lang="en-US" altLang="zh-CN" b="0" i="1" smtClean="0">
                                  <a:latin typeface="Cambria Math" panose="02040503050406030204" pitchFamily="18" charset="0"/>
                                </a:rPr>
                                <m:t>/</m:t>
                              </m:r>
                              <m:sSup>
                                <m:sSupPr>
                                  <m:ctrlPr>
                                    <a:rPr lang="en-US" altLang="zh-CN" b="0" i="1" smtClean="0">
                                      <a:latin typeface="Cambria Math" panose="02040503050406030204" pitchFamily="18" charset="0"/>
                                    </a:rPr>
                                  </m:ctrlPr>
                                </m:sSupPr>
                                <m:e>
                                  <m:r>
                                    <a:rPr lang="en-US" altLang="zh-CN" b="0" i="1" smtClean="0">
                                      <a:latin typeface="Cambria Math" panose="02040503050406030204" pitchFamily="18" charset="0"/>
                                    </a:rPr>
                                    <m:t>𝑀</m:t>
                                  </m:r>
                                </m:e>
                                <m:sup>
                                  <m:r>
                                    <a:rPr lang="en-US" altLang="zh-CN" b="0" i="1" smtClean="0">
                                      <a:latin typeface="Cambria Math" panose="02040503050406030204" pitchFamily="18" charset="0"/>
                                    </a:rPr>
                                    <m:t>2</m:t>
                                  </m:r>
                                </m:sup>
                              </m:sSup>
                            </m:e>
                          </m:rad>
                        </m:e>
                      </m:d>
                    </m:oMath>
                  </m:oMathPara>
                </a14:m>
                <a:endParaRPr lang="en-US" altLang="zh-CN" dirty="0"/>
              </a:p>
              <a:p>
                <a:pPr marL="0" indent="0">
                  <a:buNone/>
                </a:pPr>
                <a:endParaRPr lang="en-US" altLang="zh-CN" dirty="0"/>
              </a:p>
              <a:p>
                <a:r>
                  <a:rPr lang="en-US" altLang="zh-CN" dirty="0"/>
                  <a:t>This is a strengthening of the positive mass theorem.</a:t>
                </a:r>
              </a:p>
              <a:p>
                <a:endParaRPr lang="en-US" altLang="zh-CN" dirty="0"/>
              </a:p>
              <a:p>
                <a:r>
                  <a:rPr lang="en-US" altLang="zh-CN" dirty="0"/>
                  <a:t>This inequality is supported by a heuristic argument based on cosmic censorship and the conservation of angular momentum in the axially symmetric case.</a:t>
                </a:r>
              </a:p>
              <a:p>
                <a:endParaRPr lang="en-US" altLang="zh-CN" dirty="0"/>
              </a:p>
              <a:p>
                <a:r>
                  <a:rPr lang="en-US" altLang="zh-CN" dirty="0"/>
                  <a:t>Its validity has been rigorously proven in for any initial data set (Σ, </a:t>
                </a:r>
                <a:r>
                  <a:rPr lang="en-US" altLang="zh-CN" dirty="0" err="1"/>
                  <a:t>h</a:t>
                </a:r>
                <a:r>
                  <a:rPr lang="en-US" altLang="zh-CN" baseline="-25000" dirty="0" err="1"/>
                  <a:t>ab</a:t>
                </a:r>
                <a:r>
                  <a:rPr lang="en-US" altLang="zh-CN" dirty="0"/>
                  <a:t> , </a:t>
                </a:r>
                <a:r>
                  <a:rPr lang="en-US" altLang="zh-CN" dirty="0" err="1"/>
                  <a:t>K</a:t>
                </a:r>
                <a:r>
                  <a:rPr lang="en-US" altLang="zh-CN" baseline="-25000" dirty="0" err="1"/>
                  <a:t>ab</a:t>
                </a:r>
                <a:r>
                  <a:rPr lang="en-US" altLang="zh-CN" dirty="0"/>
                  <a:t> ) which is vacuum, maximal (K = 0), contains one or more asymptotically </a:t>
                </a:r>
                <a:r>
                  <a:rPr lang="en-US" altLang="zh-CN" dirty="0" err="1"/>
                  <a:t>euclidean</a:t>
                </a:r>
                <a:r>
                  <a:rPr lang="en-US" altLang="zh-CN" dirty="0"/>
                  <a:t> ends;</a:t>
                </a:r>
              </a:p>
              <a:p>
                <a:endParaRPr lang="en-US" altLang="zh-CN" dirty="0"/>
              </a:p>
              <a:p>
                <a:endParaRPr lang="zh-CN" altLang="en-US" dirty="0"/>
              </a:p>
            </p:txBody>
          </p:sp>
        </mc:Choice>
        <mc:Fallback xmlns="">
          <p:sp>
            <p:nvSpPr>
              <p:cNvPr id="3" name="内容占位符 2">
                <a:extLst>
                  <a:ext uri="{FF2B5EF4-FFF2-40B4-BE49-F238E27FC236}">
                    <a16:creationId xmlns:a16="http://schemas.microsoft.com/office/drawing/2014/main" id="{BC840B0C-D70E-BB28-81F1-892D6E86CD6C}"/>
                  </a:ext>
                </a:extLst>
              </p:cNvPr>
              <p:cNvSpPr>
                <a:spLocks noGrp="1" noRot="1" noChangeAspect="1" noMove="1" noResize="1" noEditPoints="1" noAdjustHandles="1" noChangeArrowheads="1" noChangeShapeType="1" noTextEdit="1"/>
              </p:cNvSpPr>
              <p:nvPr>
                <p:ph idx="1"/>
              </p:nvPr>
            </p:nvSpPr>
            <p:spPr>
              <a:xfrm>
                <a:off x="589935" y="1179871"/>
                <a:ext cx="10538313" cy="4992329"/>
              </a:xfrm>
              <a:blipFill>
                <a:blip r:embed="rId2"/>
                <a:stretch>
                  <a:fillRect l="-289" t="-1343" r="-810"/>
                </a:stretch>
              </a:blipFill>
            </p:spPr>
            <p:txBody>
              <a:bodyPr/>
              <a:lstStyle/>
              <a:p>
                <a:r>
                  <a:rPr lang="zh-CN" altLang="en-US">
                    <a:noFill/>
                  </a:rPr>
                  <a:t> </a:t>
                </a:r>
              </a:p>
            </p:txBody>
          </p:sp>
        </mc:Fallback>
      </mc:AlternateContent>
      <p:sp>
        <p:nvSpPr>
          <p:cNvPr id="4" name="文本框 3">
            <a:extLst>
              <a:ext uri="{FF2B5EF4-FFF2-40B4-BE49-F238E27FC236}">
                <a16:creationId xmlns:a16="http://schemas.microsoft.com/office/drawing/2014/main" id="{4A0E0B08-60DF-31B5-0008-ECFB4E25C81F}"/>
              </a:ext>
            </a:extLst>
          </p:cNvPr>
          <p:cNvSpPr txBox="1"/>
          <p:nvPr/>
        </p:nvSpPr>
        <p:spPr>
          <a:xfrm>
            <a:off x="349973" y="167554"/>
            <a:ext cx="8105217" cy="646331"/>
          </a:xfrm>
          <a:prstGeom prst="rect">
            <a:avLst/>
          </a:prstGeom>
          <a:noFill/>
        </p:spPr>
        <p:txBody>
          <a:bodyPr wrap="square" rtlCol="0">
            <a:spAutoFit/>
          </a:bodyPr>
          <a:lstStyle/>
          <a:p>
            <a:r>
              <a:rPr lang="en-US" altLang="zh-CN" sz="3600" dirty="0"/>
              <a:t>Generalization on rational case</a:t>
            </a:r>
            <a:endParaRPr lang="en-US" altLang="zh-CN" sz="3200" dirty="0"/>
          </a:p>
        </p:txBody>
      </p:sp>
    </p:spTree>
    <p:extLst>
      <p:ext uri="{BB962C8B-B14F-4D97-AF65-F5344CB8AC3E}">
        <p14:creationId xmlns:p14="http://schemas.microsoft.com/office/powerpoint/2010/main" val="5842563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animEffect transition="in" filter="randombar(horizontal)">
                                      <p:cBhvr>
                                        <p:cTn id="7" dur="500"/>
                                        <p:tgtEl>
                                          <p:spTgt spid="3">
                                            <p:txEl>
                                              <p:pRg st="6" end="6"/>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3">
                                            <p:txEl>
                                              <p:pRg st="8" end="8"/>
                                            </p:txEl>
                                          </p:spTgt>
                                        </p:tgtEl>
                                        <p:attrNameLst>
                                          <p:attrName>style.visibility</p:attrName>
                                        </p:attrNameLst>
                                      </p:cBhvr>
                                      <p:to>
                                        <p:strVal val="visible"/>
                                      </p:to>
                                    </p:set>
                                    <p:animEffect transition="in" filter="randombar(horizontal)">
                                      <p:cBhvr>
                                        <p:cTn id="12"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2785DB6-24F7-EF44-C112-BDE0C6CA636C}"/>
              </a:ext>
            </a:extLst>
          </p:cNvPr>
          <p:cNvSpPr>
            <a:spLocks noGrp="1"/>
          </p:cNvSpPr>
          <p:nvPr>
            <p:ph type="title"/>
          </p:nvPr>
        </p:nvSpPr>
        <p:spPr>
          <a:xfrm>
            <a:off x="143746" y="0"/>
            <a:ext cx="9914654" cy="1609344"/>
          </a:xfrm>
        </p:spPr>
        <p:txBody>
          <a:bodyPr/>
          <a:lstStyle/>
          <a:p>
            <a:r>
              <a:rPr lang="en-US" altLang="zh-CN" dirty="0"/>
              <a:t>Contains</a:t>
            </a:r>
            <a:endParaRPr lang="zh-CN" altLang="en-US" dirty="0"/>
          </a:p>
        </p:txBody>
      </p:sp>
      <p:sp>
        <p:nvSpPr>
          <p:cNvPr id="3" name="内容占位符 2">
            <a:extLst>
              <a:ext uri="{FF2B5EF4-FFF2-40B4-BE49-F238E27FC236}">
                <a16:creationId xmlns:a16="http://schemas.microsoft.com/office/drawing/2014/main" id="{3BB0F5F7-E0E0-5928-7265-88C20AD69E32}"/>
              </a:ext>
            </a:extLst>
          </p:cNvPr>
          <p:cNvSpPr>
            <a:spLocks noGrp="1"/>
          </p:cNvSpPr>
          <p:nvPr>
            <p:ph idx="1"/>
          </p:nvPr>
        </p:nvSpPr>
        <p:spPr>
          <a:xfrm>
            <a:off x="401254" y="1403604"/>
            <a:ext cx="10058400" cy="4849712"/>
          </a:xfrm>
        </p:spPr>
        <p:txBody>
          <a:bodyPr>
            <a:normAutofit/>
          </a:bodyPr>
          <a:lstStyle/>
          <a:p>
            <a:r>
              <a:rPr lang="en-US" altLang="zh-CN" dirty="0"/>
              <a:t>Basics of Penrose inequality</a:t>
            </a:r>
          </a:p>
          <a:p>
            <a:pPr marL="0" indent="0">
              <a:buNone/>
            </a:pPr>
            <a:endParaRPr lang="en-US" altLang="zh-CN" dirty="0"/>
          </a:p>
          <a:p>
            <a:r>
              <a:rPr lang="en-US" altLang="zh-CN" dirty="0"/>
              <a:t>Proofs in spherically symmetric and time symmetric cases;</a:t>
            </a:r>
          </a:p>
          <a:p>
            <a:pPr marL="0" indent="0">
              <a:buNone/>
            </a:pPr>
            <a:endParaRPr lang="en-US" altLang="zh-CN" dirty="0"/>
          </a:p>
          <a:p>
            <a:r>
              <a:rPr lang="en-US" altLang="zh-CN" dirty="0"/>
              <a:t>Generalizations on charged, rational cases and asymptotically </a:t>
            </a:r>
            <a:r>
              <a:rPr lang="en-US" altLang="zh-CN" dirty="0" err="1"/>
              <a:t>AdS</a:t>
            </a:r>
            <a:r>
              <a:rPr lang="en-US" altLang="zh-CN" dirty="0"/>
              <a:t> spacetime;</a:t>
            </a:r>
          </a:p>
          <a:p>
            <a:endParaRPr lang="en-US" altLang="zh-CN" dirty="0"/>
          </a:p>
          <a:p>
            <a:r>
              <a:rPr lang="en-US" altLang="zh-CN" dirty="0"/>
              <a:t>A few of recent progresses</a:t>
            </a:r>
            <a:endParaRPr lang="zh-CN" altLang="en-US" dirty="0"/>
          </a:p>
        </p:txBody>
      </p:sp>
      <p:sp>
        <p:nvSpPr>
          <p:cNvPr id="4" name="文本框 3">
            <a:extLst>
              <a:ext uri="{FF2B5EF4-FFF2-40B4-BE49-F238E27FC236}">
                <a16:creationId xmlns:a16="http://schemas.microsoft.com/office/drawing/2014/main" id="{7C4AA4AC-4883-20BB-F6EC-79D471BDF7EC}"/>
              </a:ext>
            </a:extLst>
          </p:cNvPr>
          <p:cNvSpPr txBox="1"/>
          <p:nvPr/>
        </p:nvSpPr>
        <p:spPr>
          <a:xfrm>
            <a:off x="7865807" y="3561998"/>
            <a:ext cx="2851355" cy="369332"/>
          </a:xfrm>
          <a:prstGeom prst="rect">
            <a:avLst/>
          </a:prstGeom>
          <a:solidFill>
            <a:schemeClr val="accent5">
              <a:lumMod val="20000"/>
              <a:lumOff val="80000"/>
            </a:schemeClr>
          </a:solidFill>
        </p:spPr>
        <p:txBody>
          <a:bodyPr wrap="square" rtlCol="0">
            <a:spAutoFit/>
          </a:bodyPr>
          <a:lstStyle/>
          <a:p>
            <a:r>
              <a:rPr lang="en-US" altLang="zh-CN" dirty="0" err="1">
                <a:solidFill>
                  <a:srgbClr val="7030A0"/>
                </a:solidFill>
              </a:rPr>
              <a:t>arXiv</a:t>
            </a:r>
            <a:r>
              <a:rPr lang="en-US" altLang="zh-CN" dirty="0">
                <a:solidFill>
                  <a:srgbClr val="7030A0"/>
                </a:solidFill>
              </a:rPr>
              <a:t>: 0906.5566[gr-qc]</a:t>
            </a:r>
            <a:endParaRPr lang="zh-CN" altLang="en-US" dirty="0">
              <a:solidFill>
                <a:srgbClr val="7030A0"/>
              </a:solidFill>
            </a:endParaRPr>
          </a:p>
        </p:txBody>
      </p:sp>
      <p:sp>
        <p:nvSpPr>
          <p:cNvPr id="5" name="文本框 4">
            <a:extLst>
              <a:ext uri="{FF2B5EF4-FFF2-40B4-BE49-F238E27FC236}">
                <a16:creationId xmlns:a16="http://schemas.microsoft.com/office/drawing/2014/main" id="{0C59252F-531B-2818-323F-C1B95A451981}"/>
              </a:ext>
            </a:extLst>
          </p:cNvPr>
          <p:cNvSpPr txBox="1"/>
          <p:nvPr/>
        </p:nvSpPr>
        <p:spPr>
          <a:xfrm>
            <a:off x="1732346" y="4498990"/>
            <a:ext cx="9930580" cy="1754326"/>
          </a:xfrm>
          <a:prstGeom prst="rect">
            <a:avLst/>
          </a:prstGeom>
          <a:noFill/>
        </p:spPr>
        <p:txBody>
          <a:bodyPr wrap="square" rtlCol="0">
            <a:spAutoFit/>
          </a:bodyPr>
          <a:lstStyle/>
          <a:p>
            <a:r>
              <a:rPr lang="en-US" altLang="zh-CN" dirty="0">
                <a:solidFill>
                  <a:srgbClr val="020BBE"/>
                </a:solidFill>
              </a:rPr>
              <a:t>Run-Qiu Yang, Li </a:t>
            </a:r>
            <a:r>
              <a:rPr lang="en-US" altLang="zh-CN" dirty="0" err="1">
                <a:solidFill>
                  <a:srgbClr val="020BBE"/>
                </a:solidFill>
              </a:rPr>
              <a:t>Li</a:t>
            </a:r>
            <a:r>
              <a:rPr lang="en-US" altLang="zh-CN" dirty="0">
                <a:solidFill>
                  <a:srgbClr val="020BBE"/>
                </a:solidFill>
              </a:rPr>
              <a:t> and Rong-Gen Cai, </a:t>
            </a:r>
            <a:r>
              <a:rPr lang="en-US" altLang="zh-CN" b="0" i="0" u="none" strike="noStrike" dirty="0">
                <a:solidFill>
                  <a:srgbClr val="020BBE"/>
                </a:solidFill>
                <a:effectLst/>
                <a:hlinkClick r:id="rId2">
                  <a:extLst>
                    <a:ext uri="{A12FA001-AC4F-418D-AE19-62706E023703}">
                      <ahyp:hlinkClr xmlns:ahyp="http://schemas.microsoft.com/office/drawing/2018/hyperlinkcolor" val="tx"/>
                    </a:ext>
                  </a:extLst>
                </a:hlinkClick>
              </a:rPr>
              <a:t>2205.08246</a:t>
            </a:r>
            <a:r>
              <a:rPr lang="zh-CN" altLang="en-US" b="0" i="0" dirty="0">
                <a:solidFill>
                  <a:srgbClr val="020BBE"/>
                </a:solidFill>
                <a:effectLst/>
              </a:rPr>
              <a:t> </a:t>
            </a:r>
            <a:r>
              <a:rPr lang="en-US" altLang="zh-CN" b="0" i="0" dirty="0">
                <a:solidFill>
                  <a:srgbClr val="020BBE"/>
                </a:solidFill>
                <a:effectLst/>
              </a:rPr>
              <a:t>;</a:t>
            </a:r>
          </a:p>
          <a:p>
            <a:r>
              <a:rPr lang="en-US" altLang="zh-CN" dirty="0">
                <a:solidFill>
                  <a:srgbClr val="020BBE"/>
                </a:solidFill>
              </a:rPr>
              <a:t>Zi-Qing Xiao, Run-Qiu Yang,</a:t>
            </a:r>
            <a:r>
              <a:rPr lang="zh-CN" altLang="en-US" dirty="0">
                <a:solidFill>
                  <a:srgbClr val="020BBE"/>
                </a:solidFill>
              </a:rPr>
              <a:t> </a:t>
            </a:r>
            <a:r>
              <a:rPr lang="en-US" altLang="zh-CN" b="0" i="0" u="none" strike="noStrike" dirty="0">
                <a:solidFill>
                  <a:srgbClr val="020BBE"/>
                </a:solidFill>
                <a:effectLst/>
                <a:hlinkClick r:id="rId3">
                  <a:extLst>
                    <a:ext uri="{A12FA001-AC4F-418D-AE19-62706E023703}">
                      <ahyp:hlinkClr xmlns:ahyp="http://schemas.microsoft.com/office/drawing/2018/hyperlinkcolor" val="tx"/>
                    </a:ext>
                  </a:extLst>
                </a:hlinkClick>
              </a:rPr>
              <a:t>2204.12239</a:t>
            </a:r>
            <a:r>
              <a:rPr lang="en-US" altLang="zh-CN" u="none" strike="noStrike" dirty="0">
                <a:solidFill>
                  <a:srgbClr val="020BBE"/>
                </a:solidFill>
              </a:rPr>
              <a:t>;</a:t>
            </a:r>
          </a:p>
          <a:p>
            <a:r>
              <a:rPr lang="en-US" altLang="zh-CN" b="0" i="0" dirty="0" err="1">
                <a:solidFill>
                  <a:srgbClr val="020BBE"/>
                </a:solidFill>
                <a:effectLst/>
              </a:rPr>
              <a:t>Jaroslaw</a:t>
            </a:r>
            <a:r>
              <a:rPr lang="en-US" altLang="zh-CN" b="0" i="0" dirty="0">
                <a:solidFill>
                  <a:srgbClr val="020BBE"/>
                </a:solidFill>
                <a:effectLst/>
              </a:rPr>
              <a:t> S. </a:t>
            </a:r>
            <a:r>
              <a:rPr lang="en-US" altLang="zh-CN" b="0" i="0" dirty="0" err="1">
                <a:solidFill>
                  <a:srgbClr val="020BBE"/>
                </a:solidFill>
                <a:effectLst/>
              </a:rPr>
              <a:t>Jaracz</a:t>
            </a:r>
            <a:r>
              <a:rPr lang="en-US" altLang="zh-CN" b="0" i="0" dirty="0">
                <a:solidFill>
                  <a:srgbClr val="020BBE"/>
                </a:solidFill>
                <a:effectLst/>
              </a:rPr>
              <a:t>, 2206.12951;</a:t>
            </a:r>
          </a:p>
          <a:p>
            <a:r>
              <a:rPr lang="en-US" altLang="zh-CN" b="0" i="0" dirty="0" err="1">
                <a:solidFill>
                  <a:srgbClr val="020BBE"/>
                </a:solidFill>
                <a:effectLst/>
              </a:rPr>
              <a:t>Åsmund</a:t>
            </a:r>
            <a:r>
              <a:rPr lang="en-US" altLang="zh-CN" b="0" i="0" dirty="0">
                <a:solidFill>
                  <a:srgbClr val="020BBE"/>
                </a:solidFill>
                <a:effectLst/>
              </a:rPr>
              <a:t> </a:t>
            </a:r>
            <a:r>
              <a:rPr lang="en-US" altLang="zh-CN" b="0" i="0" dirty="0" err="1">
                <a:solidFill>
                  <a:srgbClr val="020BBE"/>
                </a:solidFill>
                <a:effectLst/>
              </a:rPr>
              <a:t>Folkestad</a:t>
            </a:r>
            <a:r>
              <a:rPr lang="en-US" altLang="zh-CN" b="0" i="0" dirty="0">
                <a:solidFill>
                  <a:srgbClr val="020BBE"/>
                </a:solidFill>
                <a:effectLst/>
              </a:rPr>
              <a:t>, :2209.00013;</a:t>
            </a:r>
          </a:p>
          <a:p>
            <a:r>
              <a:rPr lang="en-US" altLang="zh-CN" b="0" i="0" dirty="0" err="1">
                <a:solidFill>
                  <a:srgbClr val="020BBE"/>
                </a:solidFill>
                <a:effectLst/>
              </a:rPr>
              <a:t>Netta</a:t>
            </a:r>
            <a:r>
              <a:rPr lang="en-US" altLang="zh-CN" b="0" i="0" dirty="0">
                <a:solidFill>
                  <a:srgbClr val="020BBE"/>
                </a:solidFill>
                <a:effectLst/>
              </a:rPr>
              <a:t> Engelhardt, Gary T. Horowitz, 1903.00555.</a:t>
            </a:r>
          </a:p>
          <a:p>
            <a:endParaRPr lang="zh-CN" altLang="en-US" b="0" i="0" dirty="0">
              <a:solidFill>
                <a:srgbClr val="020BBE"/>
              </a:solidFill>
              <a:effectLst/>
            </a:endParaRPr>
          </a:p>
        </p:txBody>
      </p:sp>
    </p:spTree>
    <p:extLst>
      <p:ext uri="{BB962C8B-B14F-4D97-AF65-F5344CB8AC3E}">
        <p14:creationId xmlns:p14="http://schemas.microsoft.com/office/powerpoint/2010/main" val="5585945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2">
                <a:extLst>
                  <a:ext uri="{FF2B5EF4-FFF2-40B4-BE49-F238E27FC236}">
                    <a16:creationId xmlns:a16="http://schemas.microsoft.com/office/drawing/2014/main" id="{BFC42544-78E4-D351-9435-3BF16E8A99C4}"/>
                  </a:ext>
                </a:extLst>
              </p:cNvPr>
              <p:cNvSpPr>
                <a:spLocks noGrp="1"/>
              </p:cNvSpPr>
              <p:nvPr>
                <p:ph idx="1"/>
              </p:nvPr>
            </p:nvSpPr>
            <p:spPr>
              <a:xfrm>
                <a:off x="265472" y="1570800"/>
                <a:ext cx="10803783" cy="5119645"/>
              </a:xfrm>
            </p:spPr>
            <p:txBody>
              <a:bodyPr/>
              <a:lstStyle/>
              <a:p>
                <a:r>
                  <a:rPr lang="en-US" altLang="zh-CN" dirty="0"/>
                  <a:t>At beginning, the generalization of </a:t>
                </a:r>
                <a:r>
                  <a:rPr lang="en-US" altLang="zh-CN" sz="2000" dirty="0"/>
                  <a:t>asymptotically </a:t>
                </a:r>
                <a:r>
                  <a:rPr lang="en-US" altLang="zh-CN" sz="2000" dirty="0" err="1"/>
                  <a:t>AdS</a:t>
                </a:r>
                <a:r>
                  <a:rPr lang="en-US" altLang="zh-CN" sz="2000" dirty="0"/>
                  <a:t> spacetime was considered </a:t>
                </a:r>
                <a:r>
                  <a:rPr lang="en-US" altLang="zh-CN" dirty="0"/>
                  <a:t>motivated by pure mathematical interests;</a:t>
                </a:r>
              </a:p>
              <a:p>
                <a:endParaRPr lang="en-US" altLang="zh-CN" dirty="0"/>
              </a:p>
              <a:p>
                <a:r>
                  <a:rPr lang="en-US" altLang="zh-CN" dirty="0"/>
                  <a:t>If we still assume the WEC for a time symmetric initial data set and consider the </a:t>
                </a:r>
                <a:r>
                  <a:rPr lang="en-US" altLang="zh-CN" sz="2000" dirty="0"/>
                  <a:t>asymptotically </a:t>
                </a:r>
                <a:r>
                  <a:rPr lang="en-US" altLang="zh-CN" sz="2000" dirty="0" err="1"/>
                  <a:t>AdS</a:t>
                </a:r>
                <a:r>
                  <a:rPr lang="en-US" altLang="zh-CN" sz="2000" dirty="0"/>
                  <a:t> case of spherically topological horizon, then one can prove</a:t>
                </a:r>
              </a:p>
              <a:p>
                <a:endParaRPr lang="en-US" altLang="zh-CN" dirty="0"/>
              </a:p>
              <a:p>
                <a:pPr marL="0" indent="0">
                  <a:buNone/>
                </a:pPr>
                <a14:m>
                  <m:oMathPara xmlns:m="http://schemas.openxmlformats.org/officeDocument/2006/math">
                    <m:oMathParaPr>
                      <m:jc m:val="centerGroup"/>
                    </m:oMathParaPr>
                    <m:oMath xmlns:m="http://schemas.openxmlformats.org/officeDocument/2006/math">
                      <m:r>
                        <a:rPr lang="en-US" altLang="zh-CN" b="0" i="1" smtClean="0">
                          <a:latin typeface="Cambria Math" panose="02040503050406030204" pitchFamily="18" charset="0"/>
                        </a:rPr>
                        <m:t>𝑀</m:t>
                      </m:r>
                      <m:r>
                        <a:rPr lang="en-US" altLang="zh-CN" b="0" i="1" smtClean="0">
                          <a:latin typeface="Cambria Math" panose="02040503050406030204" pitchFamily="18" charset="0"/>
                        </a:rPr>
                        <m:t>≥</m:t>
                      </m:r>
                      <m:rad>
                        <m:radPr>
                          <m:degHide m:val="on"/>
                          <m:ctrlPr>
                            <a:rPr lang="en-US" altLang="zh-CN" b="0" i="1" smtClean="0">
                              <a:latin typeface="Cambria Math" panose="02040503050406030204" pitchFamily="18" charset="0"/>
                            </a:rPr>
                          </m:ctrlPr>
                        </m:radPr>
                        <m:deg/>
                        <m:e>
                          <m:f>
                            <m:fPr>
                              <m:ctrlPr>
                                <a:rPr lang="en-US" altLang="zh-CN" b="0" i="1" smtClean="0">
                                  <a:latin typeface="Cambria Math" panose="02040503050406030204" pitchFamily="18" charset="0"/>
                                </a:rPr>
                              </m:ctrlPr>
                            </m:fPr>
                            <m:num>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𝐴</m:t>
                                  </m:r>
                                </m:e>
                                <m:sub>
                                  <m:r>
                                    <a:rPr lang="en-US" altLang="zh-CN" b="0" i="1" smtClean="0">
                                      <a:latin typeface="Cambria Math" panose="02040503050406030204" pitchFamily="18" charset="0"/>
                                    </a:rPr>
                                    <m:t>𝑚</m:t>
                                  </m:r>
                                </m:sub>
                              </m:sSub>
                              <m:d>
                                <m:dPr>
                                  <m:ctrlPr>
                                    <a:rPr lang="en-US" altLang="zh-CN" b="0" i="1" smtClean="0">
                                      <a:latin typeface="Cambria Math" panose="02040503050406030204" pitchFamily="18" charset="0"/>
                                    </a:rPr>
                                  </m:ctrlPr>
                                </m:dPr>
                                <m:e>
                                  <m:r>
                                    <a:rPr lang="en-US" altLang="zh-CN" b="0" i="1" smtClean="0">
                                      <a:latin typeface="Cambria Math" panose="02040503050406030204" pitchFamily="18" charset="0"/>
                                    </a:rPr>
                                    <m:t>𝑆</m:t>
                                  </m:r>
                                </m:e>
                              </m:d>
                            </m:num>
                            <m:den>
                              <m:r>
                                <a:rPr lang="en-US" altLang="zh-CN" b="0" i="1" smtClean="0">
                                  <a:latin typeface="Cambria Math" panose="02040503050406030204" pitchFamily="18" charset="0"/>
                                </a:rPr>
                                <m:t>16</m:t>
                              </m:r>
                              <m:r>
                                <a:rPr lang="en-US" altLang="zh-CN" b="0" i="1" smtClean="0">
                                  <a:latin typeface="Cambria Math" panose="02040503050406030204" pitchFamily="18" charset="0"/>
                                </a:rPr>
                                <m:t>𝜋</m:t>
                              </m:r>
                            </m:den>
                          </m:f>
                        </m:e>
                      </m:rad>
                      <m:r>
                        <a:rPr lang="en-US" altLang="zh-CN" b="0" i="1" smtClean="0">
                          <a:latin typeface="Cambria Math" panose="02040503050406030204" pitchFamily="18" charset="0"/>
                        </a:rPr>
                        <m:t>+</m:t>
                      </m:r>
                      <m:f>
                        <m:fPr>
                          <m:ctrlPr>
                            <a:rPr lang="en-US" altLang="zh-CN" b="0" i="1" smtClean="0">
                              <a:latin typeface="Cambria Math" panose="02040503050406030204" pitchFamily="18" charset="0"/>
                            </a:rPr>
                          </m:ctrlPr>
                        </m:fPr>
                        <m:num>
                          <m:r>
                            <a:rPr lang="en-US" altLang="zh-CN" b="0" i="1" smtClean="0">
                              <a:latin typeface="Cambria Math" panose="02040503050406030204" pitchFamily="18" charset="0"/>
                            </a:rPr>
                            <m:t>1</m:t>
                          </m:r>
                        </m:num>
                        <m:den>
                          <m:r>
                            <a:rPr lang="en-US" altLang="zh-CN" b="0" i="1" smtClean="0">
                              <a:latin typeface="Cambria Math" panose="02040503050406030204" pitchFamily="18" charset="0"/>
                            </a:rPr>
                            <m:t>2</m:t>
                          </m:r>
                          <m:sSup>
                            <m:sSupPr>
                              <m:ctrlPr>
                                <a:rPr lang="en-US" altLang="zh-CN" b="0" i="1" smtClean="0">
                                  <a:latin typeface="Cambria Math" panose="02040503050406030204" pitchFamily="18" charset="0"/>
                                </a:rPr>
                              </m:ctrlPr>
                            </m:sSupPr>
                            <m:e>
                              <m:r>
                                <a:rPr lang="en-US" altLang="zh-CN" b="0" i="1" smtClean="0">
                                  <a:latin typeface="Cambria Math" panose="02040503050406030204" pitchFamily="18" charset="0"/>
                                </a:rPr>
                                <m:t>𝐿</m:t>
                              </m:r>
                            </m:e>
                            <m:sup>
                              <m:r>
                                <a:rPr lang="en-US" altLang="zh-CN" b="0" i="1" smtClean="0">
                                  <a:latin typeface="Cambria Math" panose="02040503050406030204" pitchFamily="18" charset="0"/>
                                </a:rPr>
                                <m:t>2</m:t>
                              </m:r>
                            </m:sup>
                          </m:sSup>
                        </m:den>
                      </m:f>
                      <m:sSup>
                        <m:sSupPr>
                          <m:ctrlPr>
                            <a:rPr lang="en-US" altLang="zh-CN" b="0" i="1" smtClean="0">
                              <a:latin typeface="Cambria Math" panose="02040503050406030204" pitchFamily="18" charset="0"/>
                            </a:rPr>
                          </m:ctrlPr>
                        </m:sSupPr>
                        <m:e>
                          <m:d>
                            <m:dPr>
                              <m:ctrlPr>
                                <a:rPr lang="en-US" altLang="zh-CN" b="0" i="1" smtClean="0">
                                  <a:latin typeface="Cambria Math" panose="02040503050406030204" pitchFamily="18" charset="0"/>
                                </a:rPr>
                              </m:ctrlPr>
                            </m:dPr>
                            <m:e>
                              <m:f>
                                <m:fPr>
                                  <m:ctrlPr>
                                    <a:rPr lang="en-US" altLang="zh-CN" b="0" i="1" smtClean="0">
                                      <a:latin typeface="Cambria Math" panose="02040503050406030204" pitchFamily="18" charset="0"/>
                                    </a:rPr>
                                  </m:ctrlPr>
                                </m:fPr>
                                <m:num>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𝐴</m:t>
                                      </m:r>
                                    </m:e>
                                    <m:sub>
                                      <m:r>
                                        <a:rPr lang="en-US" altLang="zh-CN" b="0" i="1" smtClean="0">
                                          <a:latin typeface="Cambria Math" panose="02040503050406030204" pitchFamily="18" charset="0"/>
                                        </a:rPr>
                                        <m:t>𝑚</m:t>
                                      </m:r>
                                    </m:sub>
                                  </m:sSub>
                                  <m:d>
                                    <m:dPr>
                                      <m:ctrlPr>
                                        <a:rPr lang="en-US" altLang="zh-CN" b="0" i="1" smtClean="0">
                                          <a:latin typeface="Cambria Math" panose="02040503050406030204" pitchFamily="18" charset="0"/>
                                        </a:rPr>
                                      </m:ctrlPr>
                                    </m:dPr>
                                    <m:e>
                                      <m:r>
                                        <a:rPr lang="en-US" altLang="zh-CN" b="0" i="1" smtClean="0">
                                          <a:latin typeface="Cambria Math" panose="02040503050406030204" pitchFamily="18" charset="0"/>
                                        </a:rPr>
                                        <m:t>𝑆</m:t>
                                      </m:r>
                                    </m:e>
                                  </m:d>
                                </m:num>
                                <m:den>
                                  <m:r>
                                    <a:rPr lang="en-US" altLang="zh-CN" b="0" i="1" smtClean="0">
                                      <a:latin typeface="Cambria Math" panose="02040503050406030204" pitchFamily="18" charset="0"/>
                                    </a:rPr>
                                    <m:t>4</m:t>
                                  </m:r>
                                  <m:r>
                                    <a:rPr lang="en-US" altLang="zh-CN" b="0" i="1" smtClean="0">
                                      <a:latin typeface="Cambria Math" panose="02040503050406030204" pitchFamily="18" charset="0"/>
                                    </a:rPr>
                                    <m:t>𝜋</m:t>
                                  </m:r>
                                </m:den>
                              </m:f>
                            </m:e>
                          </m:d>
                        </m:e>
                        <m:sup>
                          <m:f>
                            <m:fPr>
                              <m:ctrlPr>
                                <a:rPr lang="en-US" altLang="zh-CN" b="0" i="1" smtClean="0">
                                  <a:latin typeface="Cambria Math" panose="02040503050406030204" pitchFamily="18" charset="0"/>
                                </a:rPr>
                              </m:ctrlPr>
                            </m:fPr>
                            <m:num>
                              <m:r>
                                <a:rPr lang="en-US" altLang="zh-CN" b="0" i="1" smtClean="0">
                                  <a:latin typeface="Cambria Math" panose="02040503050406030204" pitchFamily="18" charset="0"/>
                                </a:rPr>
                                <m:t>3</m:t>
                              </m:r>
                            </m:num>
                            <m:den>
                              <m:r>
                                <a:rPr lang="en-US" altLang="zh-CN" b="0" i="1" smtClean="0">
                                  <a:latin typeface="Cambria Math" panose="02040503050406030204" pitchFamily="18" charset="0"/>
                                </a:rPr>
                                <m:t>2</m:t>
                              </m:r>
                            </m:den>
                          </m:f>
                        </m:sup>
                      </m:sSup>
                    </m:oMath>
                  </m:oMathPara>
                </a14:m>
                <a:endParaRPr lang="en-US" altLang="zh-CN" dirty="0"/>
              </a:p>
              <a:p>
                <a:r>
                  <a:rPr lang="en-US" altLang="zh-CN" dirty="0"/>
                  <a:t>Following generalizations were also proposed for three different topologies and arbitrary dimensions, </a:t>
                </a:r>
              </a:p>
              <a:p>
                <a:pPr marL="0" indent="0">
                  <a:buNone/>
                </a:pPr>
                <a14:m>
                  <m:oMathPara xmlns:m="http://schemas.openxmlformats.org/officeDocument/2006/math">
                    <m:oMathParaPr>
                      <m:jc m:val="centerGroup"/>
                    </m:oMathParaPr>
                    <m:oMath xmlns:m="http://schemas.openxmlformats.org/officeDocument/2006/math">
                      <m:r>
                        <a:rPr lang="en-US" altLang="zh-CN" b="0" i="1" smtClean="0">
                          <a:latin typeface="Cambria Math" panose="02040503050406030204" pitchFamily="18" charset="0"/>
                        </a:rPr>
                        <m:t>𝑀</m:t>
                      </m:r>
                      <m:r>
                        <a:rPr lang="en-US" altLang="zh-CN" b="0" i="1" smtClean="0">
                          <a:latin typeface="Cambria Math" panose="02040503050406030204" pitchFamily="18" charset="0"/>
                        </a:rPr>
                        <m:t>≥</m:t>
                      </m:r>
                      <m:f>
                        <m:fPr>
                          <m:ctrlPr>
                            <a:rPr lang="en-US" altLang="zh-CN" b="0" i="1" smtClean="0">
                              <a:latin typeface="Cambria Math" panose="02040503050406030204" pitchFamily="18" charset="0"/>
                            </a:rPr>
                          </m:ctrlPr>
                        </m:fPr>
                        <m:num>
                          <m:d>
                            <m:dPr>
                              <m:ctrlPr>
                                <a:rPr lang="en-US" altLang="zh-CN" b="0" i="1" smtClean="0">
                                  <a:latin typeface="Cambria Math" panose="02040503050406030204" pitchFamily="18" charset="0"/>
                                </a:rPr>
                              </m:ctrlPr>
                            </m:dPr>
                            <m:e>
                              <m:r>
                                <a:rPr lang="en-US" altLang="zh-CN" b="0" i="1" smtClean="0">
                                  <a:latin typeface="Cambria Math" panose="02040503050406030204" pitchFamily="18" charset="0"/>
                                </a:rPr>
                                <m:t>𝑑</m:t>
                              </m:r>
                              <m:r>
                                <a:rPr lang="en-US" altLang="zh-CN" b="0" i="1" smtClean="0">
                                  <a:latin typeface="Cambria Math" panose="02040503050406030204" pitchFamily="18" charset="0"/>
                                </a:rPr>
                                <m:t>−1</m:t>
                              </m:r>
                            </m:e>
                          </m:d>
                          <m:sSub>
                            <m:sSubPr>
                              <m:ctrlPr>
                                <a:rPr lang="en-US" altLang="zh-CN" b="0" i="1" smtClean="0">
                                  <a:latin typeface="Cambria Math" panose="02040503050406030204" pitchFamily="18" charset="0"/>
                                </a:rPr>
                              </m:ctrlPr>
                            </m:sSubPr>
                            <m:e>
                              <m:r>
                                <m:rPr>
                                  <m:sty m:val="p"/>
                                </m:rPr>
                                <a:rPr lang="en-US" altLang="zh-CN" b="0" i="0" smtClean="0">
                                  <a:latin typeface="Cambria Math" panose="02040503050406030204" pitchFamily="18" charset="0"/>
                                </a:rPr>
                                <m:t>Ω</m:t>
                              </m:r>
                            </m:e>
                            <m:sub>
                              <m:r>
                                <a:rPr lang="en-US" altLang="zh-CN" b="0" i="1" smtClean="0">
                                  <a:latin typeface="Cambria Math" panose="02040503050406030204" pitchFamily="18" charset="0"/>
                                </a:rPr>
                                <m:t>𝑑</m:t>
                              </m:r>
                              <m:r>
                                <a:rPr lang="en-US" altLang="zh-CN" b="0" i="1" smtClean="0">
                                  <a:latin typeface="Cambria Math" panose="02040503050406030204" pitchFamily="18" charset="0"/>
                                </a:rPr>
                                <m:t>−1,</m:t>
                              </m:r>
                              <m:r>
                                <a:rPr lang="en-US" altLang="zh-CN" b="0" i="1" smtClean="0">
                                  <a:latin typeface="Cambria Math" panose="02040503050406030204" pitchFamily="18" charset="0"/>
                                </a:rPr>
                                <m:t>𝑘</m:t>
                              </m:r>
                            </m:sub>
                          </m:sSub>
                        </m:num>
                        <m:den>
                          <m:r>
                            <a:rPr lang="en-US" altLang="zh-CN" b="0" i="1" smtClean="0">
                              <a:latin typeface="Cambria Math" panose="02040503050406030204" pitchFamily="18" charset="0"/>
                            </a:rPr>
                            <m:t>16</m:t>
                          </m:r>
                          <m:r>
                            <a:rPr lang="en-US" altLang="zh-CN" b="0" i="1" smtClean="0">
                              <a:latin typeface="Cambria Math" panose="02040503050406030204" pitchFamily="18" charset="0"/>
                            </a:rPr>
                            <m:t>𝜋</m:t>
                          </m:r>
                        </m:den>
                      </m:f>
                      <m:d>
                        <m:dPr>
                          <m:begChr m:val="["/>
                          <m:endChr m:val="]"/>
                          <m:ctrlPr>
                            <a:rPr lang="en-US" altLang="zh-CN" b="0" i="1" smtClean="0">
                              <a:latin typeface="Cambria Math" panose="02040503050406030204" pitchFamily="18" charset="0"/>
                            </a:rPr>
                          </m:ctrlPr>
                        </m:dPr>
                        <m:e>
                          <m:sSup>
                            <m:sSupPr>
                              <m:ctrlPr>
                                <a:rPr lang="en-US" altLang="zh-CN" b="0" i="1" smtClean="0">
                                  <a:latin typeface="Cambria Math" panose="02040503050406030204" pitchFamily="18" charset="0"/>
                                </a:rPr>
                              </m:ctrlPr>
                            </m:sSupPr>
                            <m:e>
                              <m:r>
                                <a:rPr lang="en-US" altLang="zh-CN" b="0" i="1" smtClean="0">
                                  <a:latin typeface="Cambria Math" panose="02040503050406030204" pitchFamily="18" charset="0"/>
                                </a:rPr>
                                <m:t>𝑄</m:t>
                              </m:r>
                            </m:e>
                            <m:sup>
                              <m:r>
                                <a:rPr lang="en-US" altLang="zh-CN" b="0" i="1" smtClean="0">
                                  <a:latin typeface="Cambria Math" panose="02040503050406030204" pitchFamily="18" charset="0"/>
                                </a:rPr>
                                <m:t>2</m:t>
                              </m:r>
                            </m:sup>
                          </m:sSup>
                          <m:sSup>
                            <m:sSupPr>
                              <m:ctrlPr>
                                <a:rPr lang="en-US" altLang="zh-CN" i="1">
                                  <a:latin typeface="Cambria Math" panose="02040503050406030204" pitchFamily="18" charset="0"/>
                                </a:rPr>
                              </m:ctrlPr>
                            </m:sSupPr>
                            <m:e>
                              <m:d>
                                <m:dPr>
                                  <m:ctrlPr>
                                    <a:rPr lang="en-US" altLang="zh-CN" i="1">
                                      <a:latin typeface="Cambria Math" panose="02040503050406030204" pitchFamily="18" charset="0"/>
                                    </a:rPr>
                                  </m:ctrlPr>
                                </m:dPr>
                                <m:e>
                                  <m:f>
                                    <m:fPr>
                                      <m:ctrlPr>
                                        <a:rPr lang="en-US" altLang="zh-CN" i="1">
                                          <a:latin typeface="Cambria Math" panose="02040503050406030204" pitchFamily="18" charset="0"/>
                                        </a:rPr>
                                      </m:ctrlPr>
                                    </m:fPr>
                                    <m:num>
                                      <m:sSub>
                                        <m:sSubPr>
                                          <m:ctrlPr>
                                            <a:rPr lang="en-US" altLang="zh-CN" i="1">
                                              <a:latin typeface="Cambria Math" panose="02040503050406030204" pitchFamily="18" charset="0"/>
                                            </a:rPr>
                                          </m:ctrlPr>
                                        </m:sSubPr>
                                        <m:e>
                                          <m:r>
                                            <m:rPr>
                                              <m:sty m:val="p"/>
                                            </m:rPr>
                                            <a:rPr lang="en-US" altLang="zh-CN">
                                              <a:latin typeface="Cambria Math" panose="02040503050406030204" pitchFamily="18" charset="0"/>
                                            </a:rPr>
                                            <m:t>Ω</m:t>
                                          </m:r>
                                        </m:e>
                                        <m:sub>
                                          <m:r>
                                            <a:rPr lang="en-US" altLang="zh-CN" i="1">
                                              <a:latin typeface="Cambria Math" panose="02040503050406030204" pitchFamily="18" charset="0"/>
                                            </a:rPr>
                                            <m:t>𝑑</m:t>
                                          </m:r>
                                          <m:r>
                                            <a:rPr lang="en-US" altLang="zh-CN" i="1">
                                              <a:latin typeface="Cambria Math" panose="02040503050406030204" pitchFamily="18" charset="0"/>
                                            </a:rPr>
                                            <m:t>−1,</m:t>
                                          </m:r>
                                          <m:r>
                                            <a:rPr lang="en-US" altLang="zh-CN" i="1">
                                              <a:latin typeface="Cambria Math" panose="02040503050406030204" pitchFamily="18" charset="0"/>
                                            </a:rPr>
                                            <m:t>𝑘</m:t>
                                          </m:r>
                                        </m:sub>
                                      </m:sSub>
                                    </m:num>
                                    <m:den>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𝐴</m:t>
                                          </m:r>
                                        </m:e>
                                        <m:sub>
                                          <m:r>
                                            <a:rPr lang="en-US" altLang="zh-CN" b="0" i="1" smtClean="0">
                                              <a:latin typeface="Cambria Math" panose="02040503050406030204" pitchFamily="18" charset="0"/>
                                            </a:rPr>
                                            <m:t>𝑚</m:t>
                                          </m:r>
                                        </m:sub>
                                      </m:sSub>
                                      <m:r>
                                        <a:rPr lang="en-US" altLang="zh-CN" b="0" i="1" smtClean="0">
                                          <a:latin typeface="Cambria Math" panose="02040503050406030204" pitchFamily="18" charset="0"/>
                                        </a:rPr>
                                        <m:t>(</m:t>
                                      </m:r>
                                      <m:r>
                                        <a:rPr lang="en-US" altLang="zh-CN" b="0" i="1" smtClean="0">
                                          <a:latin typeface="Cambria Math" panose="02040503050406030204" pitchFamily="18" charset="0"/>
                                        </a:rPr>
                                        <m:t>𝑆</m:t>
                                      </m:r>
                                      <m:r>
                                        <a:rPr lang="en-US" altLang="zh-CN" b="0" i="1" smtClean="0">
                                          <a:latin typeface="Cambria Math" panose="02040503050406030204" pitchFamily="18" charset="0"/>
                                        </a:rPr>
                                        <m:t>)</m:t>
                                      </m:r>
                                    </m:den>
                                  </m:f>
                                </m:e>
                              </m:d>
                            </m:e>
                            <m:sup>
                              <m:f>
                                <m:fPr>
                                  <m:ctrlPr>
                                    <a:rPr lang="en-US" altLang="zh-CN" i="1">
                                      <a:latin typeface="Cambria Math" panose="02040503050406030204" pitchFamily="18" charset="0"/>
                                    </a:rPr>
                                  </m:ctrlPr>
                                </m:fPr>
                                <m:num>
                                  <m:r>
                                    <a:rPr lang="en-US" altLang="zh-CN" i="1">
                                      <a:latin typeface="Cambria Math" panose="02040503050406030204" pitchFamily="18" charset="0"/>
                                    </a:rPr>
                                    <m:t>𝑑</m:t>
                                  </m:r>
                                  <m:r>
                                    <a:rPr lang="en-US" altLang="zh-CN" i="1">
                                      <a:latin typeface="Cambria Math" panose="02040503050406030204" pitchFamily="18" charset="0"/>
                                    </a:rPr>
                                    <m:t>−2</m:t>
                                  </m:r>
                                </m:num>
                                <m:den>
                                  <m:r>
                                    <a:rPr lang="en-US" altLang="zh-CN" i="1">
                                      <a:latin typeface="Cambria Math" panose="02040503050406030204" pitchFamily="18" charset="0"/>
                                    </a:rPr>
                                    <m:t>𝑑</m:t>
                                  </m:r>
                                  <m:r>
                                    <a:rPr lang="en-US" altLang="zh-CN" i="1">
                                      <a:latin typeface="Cambria Math" panose="02040503050406030204" pitchFamily="18" charset="0"/>
                                    </a:rPr>
                                    <m:t>−1</m:t>
                                  </m:r>
                                </m:den>
                              </m:f>
                            </m:sup>
                          </m:sSup>
                          <m:r>
                            <a:rPr lang="en-US" altLang="zh-CN" b="0" i="1" smtClean="0">
                              <a:latin typeface="Cambria Math" panose="02040503050406030204" pitchFamily="18" charset="0"/>
                            </a:rPr>
                            <m:t>+</m:t>
                          </m:r>
                          <m:r>
                            <a:rPr lang="en-US" altLang="zh-CN" b="0" i="1" smtClean="0">
                              <a:latin typeface="Cambria Math" panose="02040503050406030204" pitchFamily="18" charset="0"/>
                            </a:rPr>
                            <m:t>𝑘</m:t>
                          </m:r>
                          <m:sSup>
                            <m:sSupPr>
                              <m:ctrlPr>
                                <a:rPr lang="en-US" altLang="zh-CN" b="0" i="1" smtClean="0">
                                  <a:latin typeface="Cambria Math" panose="02040503050406030204" pitchFamily="18" charset="0"/>
                                </a:rPr>
                              </m:ctrlPr>
                            </m:sSupPr>
                            <m:e>
                              <m:d>
                                <m:dPr>
                                  <m:ctrlPr>
                                    <a:rPr lang="en-US" altLang="zh-CN" b="0" i="1" smtClean="0">
                                      <a:latin typeface="Cambria Math" panose="02040503050406030204" pitchFamily="18" charset="0"/>
                                    </a:rPr>
                                  </m:ctrlPr>
                                </m:dPr>
                                <m:e>
                                  <m:f>
                                    <m:fPr>
                                      <m:ctrlPr>
                                        <a:rPr lang="en-US" altLang="zh-CN" b="0" i="1" smtClean="0">
                                          <a:latin typeface="Cambria Math" panose="02040503050406030204" pitchFamily="18" charset="0"/>
                                        </a:rPr>
                                      </m:ctrlPr>
                                    </m:fPr>
                                    <m:num>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𝐴</m:t>
                                          </m:r>
                                        </m:e>
                                        <m:sub>
                                          <m:r>
                                            <a:rPr lang="en-US" altLang="zh-CN" b="0" i="1" smtClean="0">
                                              <a:latin typeface="Cambria Math" panose="02040503050406030204" pitchFamily="18" charset="0"/>
                                            </a:rPr>
                                            <m:t>𝑚</m:t>
                                          </m:r>
                                        </m:sub>
                                      </m:sSub>
                                      <m:d>
                                        <m:dPr>
                                          <m:ctrlPr>
                                            <a:rPr lang="en-US" altLang="zh-CN" b="0" i="1" smtClean="0">
                                              <a:latin typeface="Cambria Math" panose="02040503050406030204" pitchFamily="18" charset="0"/>
                                            </a:rPr>
                                          </m:ctrlPr>
                                        </m:dPr>
                                        <m:e>
                                          <m:r>
                                            <a:rPr lang="en-US" altLang="zh-CN" b="0" i="1" smtClean="0">
                                              <a:latin typeface="Cambria Math" panose="02040503050406030204" pitchFamily="18" charset="0"/>
                                            </a:rPr>
                                            <m:t>𝑆</m:t>
                                          </m:r>
                                        </m:e>
                                      </m:d>
                                    </m:num>
                                    <m:den>
                                      <m:sSub>
                                        <m:sSubPr>
                                          <m:ctrlPr>
                                            <a:rPr lang="en-US" altLang="zh-CN" b="0" i="1" smtClean="0">
                                              <a:latin typeface="Cambria Math" panose="02040503050406030204" pitchFamily="18" charset="0"/>
                                            </a:rPr>
                                          </m:ctrlPr>
                                        </m:sSubPr>
                                        <m:e>
                                          <m:r>
                                            <m:rPr>
                                              <m:sty m:val="p"/>
                                            </m:rPr>
                                            <a:rPr lang="en-US" altLang="zh-CN" b="0" i="0" smtClean="0">
                                              <a:latin typeface="Cambria Math" panose="02040503050406030204" pitchFamily="18" charset="0"/>
                                            </a:rPr>
                                            <m:t>Ω</m:t>
                                          </m:r>
                                        </m:e>
                                        <m:sub>
                                          <m:r>
                                            <a:rPr lang="en-US" altLang="zh-CN" b="0" i="1" smtClean="0">
                                              <a:latin typeface="Cambria Math" panose="02040503050406030204" pitchFamily="18" charset="0"/>
                                            </a:rPr>
                                            <m:t>𝑑</m:t>
                                          </m:r>
                                          <m:r>
                                            <a:rPr lang="en-US" altLang="zh-CN" b="0" i="1" smtClean="0">
                                              <a:latin typeface="Cambria Math" panose="02040503050406030204" pitchFamily="18" charset="0"/>
                                            </a:rPr>
                                            <m:t>−1,</m:t>
                                          </m:r>
                                          <m:r>
                                            <a:rPr lang="en-US" altLang="zh-CN" b="0" i="1" smtClean="0">
                                              <a:latin typeface="Cambria Math" panose="02040503050406030204" pitchFamily="18" charset="0"/>
                                            </a:rPr>
                                            <m:t>𝑘</m:t>
                                          </m:r>
                                        </m:sub>
                                      </m:sSub>
                                    </m:den>
                                  </m:f>
                                </m:e>
                              </m:d>
                            </m:e>
                            <m:sup>
                              <m:f>
                                <m:fPr>
                                  <m:ctrlPr>
                                    <a:rPr lang="en-US" altLang="zh-CN" b="0" i="1" smtClean="0">
                                      <a:latin typeface="Cambria Math" panose="02040503050406030204" pitchFamily="18" charset="0"/>
                                    </a:rPr>
                                  </m:ctrlPr>
                                </m:fPr>
                                <m:num>
                                  <m:r>
                                    <a:rPr lang="en-US" altLang="zh-CN" b="0" i="1" smtClean="0">
                                      <a:latin typeface="Cambria Math" panose="02040503050406030204" pitchFamily="18" charset="0"/>
                                    </a:rPr>
                                    <m:t>𝑑</m:t>
                                  </m:r>
                                  <m:r>
                                    <a:rPr lang="en-US" altLang="zh-CN" b="0" i="1" smtClean="0">
                                      <a:latin typeface="Cambria Math" panose="02040503050406030204" pitchFamily="18" charset="0"/>
                                    </a:rPr>
                                    <m:t>−2</m:t>
                                  </m:r>
                                </m:num>
                                <m:den>
                                  <m:r>
                                    <a:rPr lang="en-US" altLang="zh-CN" b="0" i="1" smtClean="0">
                                      <a:latin typeface="Cambria Math" panose="02040503050406030204" pitchFamily="18" charset="0"/>
                                    </a:rPr>
                                    <m:t>𝑑</m:t>
                                  </m:r>
                                  <m:r>
                                    <a:rPr lang="en-US" altLang="zh-CN" b="0" i="1" smtClean="0">
                                      <a:latin typeface="Cambria Math" panose="02040503050406030204" pitchFamily="18" charset="0"/>
                                    </a:rPr>
                                    <m:t>−1</m:t>
                                  </m:r>
                                </m:den>
                              </m:f>
                            </m:sup>
                          </m:sSup>
                          <m:r>
                            <a:rPr lang="en-US" altLang="zh-CN" b="0" i="1" smtClean="0">
                              <a:latin typeface="Cambria Math" panose="02040503050406030204" pitchFamily="18" charset="0"/>
                            </a:rPr>
                            <m:t>+</m:t>
                          </m:r>
                          <m:f>
                            <m:fPr>
                              <m:ctrlPr>
                                <a:rPr lang="en-US" altLang="zh-CN" b="0" i="1" smtClean="0">
                                  <a:latin typeface="Cambria Math" panose="02040503050406030204" pitchFamily="18" charset="0"/>
                                </a:rPr>
                              </m:ctrlPr>
                            </m:fPr>
                            <m:num>
                              <m:r>
                                <a:rPr lang="en-US" altLang="zh-CN" b="0" i="1" smtClean="0">
                                  <a:latin typeface="Cambria Math" panose="02040503050406030204" pitchFamily="18" charset="0"/>
                                </a:rPr>
                                <m:t>1</m:t>
                              </m:r>
                            </m:num>
                            <m:den>
                              <m:sSup>
                                <m:sSupPr>
                                  <m:ctrlPr>
                                    <a:rPr lang="en-US" altLang="zh-CN" b="0" i="1" smtClean="0">
                                      <a:latin typeface="Cambria Math" panose="02040503050406030204" pitchFamily="18" charset="0"/>
                                    </a:rPr>
                                  </m:ctrlPr>
                                </m:sSupPr>
                                <m:e>
                                  <m:r>
                                    <a:rPr lang="en-US" altLang="zh-CN" b="0" i="1" smtClean="0">
                                      <a:latin typeface="Cambria Math" panose="02040503050406030204" pitchFamily="18" charset="0"/>
                                    </a:rPr>
                                    <m:t>𝐿</m:t>
                                  </m:r>
                                </m:e>
                                <m:sup>
                                  <m:r>
                                    <a:rPr lang="en-US" altLang="zh-CN" b="0" i="1" smtClean="0">
                                      <a:latin typeface="Cambria Math" panose="02040503050406030204" pitchFamily="18" charset="0"/>
                                    </a:rPr>
                                    <m:t>2</m:t>
                                  </m:r>
                                </m:sup>
                              </m:sSup>
                            </m:den>
                          </m:f>
                          <m:sSup>
                            <m:sSupPr>
                              <m:ctrlPr>
                                <a:rPr lang="en-US" altLang="zh-CN" i="1">
                                  <a:latin typeface="Cambria Math" panose="02040503050406030204" pitchFamily="18" charset="0"/>
                                </a:rPr>
                              </m:ctrlPr>
                            </m:sSupPr>
                            <m:e>
                              <m:d>
                                <m:dPr>
                                  <m:ctrlPr>
                                    <a:rPr lang="en-US" altLang="zh-CN" i="1">
                                      <a:latin typeface="Cambria Math" panose="02040503050406030204" pitchFamily="18" charset="0"/>
                                    </a:rPr>
                                  </m:ctrlPr>
                                </m:dPr>
                                <m:e>
                                  <m:f>
                                    <m:fPr>
                                      <m:ctrlPr>
                                        <a:rPr lang="en-US" altLang="zh-CN" i="1">
                                          <a:latin typeface="Cambria Math" panose="02040503050406030204" pitchFamily="18" charset="0"/>
                                        </a:rPr>
                                      </m:ctrlPr>
                                    </m:fPr>
                                    <m:num>
                                      <m:sSub>
                                        <m:sSubPr>
                                          <m:ctrlPr>
                                            <a:rPr lang="en-US" altLang="zh-CN" i="1">
                                              <a:latin typeface="Cambria Math" panose="02040503050406030204" pitchFamily="18" charset="0"/>
                                            </a:rPr>
                                          </m:ctrlPr>
                                        </m:sSubPr>
                                        <m:e>
                                          <m:r>
                                            <a:rPr lang="en-US" altLang="zh-CN" i="1">
                                              <a:latin typeface="Cambria Math" panose="02040503050406030204" pitchFamily="18" charset="0"/>
                                            </a:rPr>
                                            <m:t>𝐴</m:t>
                                          </m:r>
                                        </m:e>
                                        <m:sub>
                                          <m:r>
                                            <a:rPr lang="en-US" altLang="zh-CN" i="1">
                                              <a:latin typeface="Cambria Math" panose="02040503050406030204" pitchFamily="18" charset="0"/>
                                            </a:rPr>
                                            <m:t>𝑚</m:t>
                                          </m:r>
                                        </m:sub>
                                      </m:sSub>
                                      <m:d>
                                        <m:dPr>
                                          <m:ctrlPr>
                                            <a:rPr lang="en-US" altLang="zh-CN" i="1">
                                              <a:latin typeface="Cambria Math" panose="02040503050406030204" pitchFamily="18" charset="0"/>
                                            </a:rPr>
                                          </m:ctrlPr>
                                        </m:dPr>
                                        <m:e>
                                          <m:r>
                                            <a:rPr lang="en-US" altLang="zh-CN" i="1">
                                              <a:latin typeface="Cambria Math" panose="02040503050406030204" pitchFamily="18" charset="0"/>
                                            </a:rPr>
                                            <m:t>𝑆</m:t>
                                          </m:r>
                                        </m:e>
                                      </m:d>
                                    </m:num>
                                    <m:den>
                                      <m:sSub>
                                        <m:sSubPr>
                                          <m:ctrlPr>
                                            <a:rPr lang="en-US" altLang="zh-CN" i="1">
                                              <a:latin typeface="Cambria Math" panose="02040503050406030204" pitchFamily="18" charset="0"/>
                                            </a:rPr>
                                          </m:ctrlPr>
                                        </m:sSubPr>
                                        <m:e>
                                          <m:r>
                                            <m:rPr>
                                              <m:sty m:val="p"/>
                                            </m:rPr>
                                            <a:rPr lang="en-US" altLang="zh-CN">
                                              <a:latin typeface="Cambria Math" panose="02040503050406030204" pitchFamily="18" charset="0"/>
                                            </a:rPr>
                                            <m:t>Ω</m:t>
                                          </m:r>
                                        </m:e>
                                        <m:sub>
                                          <m:r>
                                            <a:rPr lang="en-US" altLang="zh-CN" i="1">
                                              <a:latin typeface="Cambria Math" panose="02040503050406030204" pitchFamily="18" charset="0"/>
                                            </a:rPr>
                                            <m:t>𝑑</m:t>
                                          </m:r>
                                          <m:r>
                                            <a:rPr lang="en-US" altLang="zh-CN" i="1">
                                              <a:latin typeface="Cambria Math" panose="02040503050406030204" pitchFamily="18" charset="0"/>
                                            </a:rPr>
                                            <m:t>−1,</m:t>
                                          </m:r>
                                          <m:r>
                                            <a:rPr lang="en-US" altLang="zh-CN" i="1">
                                              <a:latin typeface="Cambria Math" panose="02040503050406030204" pitchFamily="18" charset="0"/>
                                            </a:rPr>
                                            <m:t>𝑘</m:t>
                                          </m:r>
                                        </m:sub>
                                      </m:sSub>
                                    </m:den>
                                  </m:f>
                                </m:e>
                              </m:d>
                            </m:e>
                            <m:sup>
                              <m:f>
                                <m:fPr>
                                  <m:ctrlPr>
                                    <a:rPr lang="en-US" altLang="zh-CN" i="1">
                                      <a:latin typeface="Cambria Math" panose="02040503050406030204" pitchFamily="18" charset="0"/>
                                    </a:rPr>
                                  </m:ctrlPr>
                                </m:fPr>
                                <m:num>
                                  <m:r>
                                    <a:rPr lang="en-US" altLang="zh-CN" i="1">
                                      <a:latin typeface="Cambria Math" panose="02040503050406030204" pitchFamily="18" charset="0"/>
                                    </a:rPr>
                                    <m:t>𝑑</m:t>
                                  </m:r>
                                </m:num>
                                <m:den>
                                  <m:r>
                                    <a:rPr lang="en-US" altLang="zh-CN" i="1">
                                      <a:latin typeface="Cambria Math" panose="02040503050406030204" pitchFamily="18" charset="0"/>
                                    </a:rPr>
                                    <m:t>𝑑</m:t>
                                  </m:r>
                                  <m:r>
                                    <a:rPr lang="en-US" altLang="zh-CN" i="1">
                                      <a:latin typeface="Cambria Math" panose="02040503050406030204" pitchFamily="18" charset="0"/>
                                    </a:rPr>
                                    <m:t>−1</m:t>
                                  </m:r>
                                </m:den>
                              </m:f>
                            </m:sup>
                          </m:sSup>
                        </m:e>
                      </m:d>
                    </m:oMath>
                  </m:oMathPara>
                </a14:m>
                <a:endParaRPr lang="zh-CN" altLang="en-US" dirty="0"/>
              </a:p>
            </p:txBody>
          </p:sp>
        </mc:Choice>
        <mc:Fallback xmlns="">
          <p:sp>
            <p:nvSpPr>
              <p:cNvPr id="3" name="内容占位符 2">
                <a:extLst>
                  <a:ext uri="{FF2B5EF4-FFF2-40B4-BE49-F238E27FC236}">
                    <a16:creationId xmlns:a16="http://schemas.microsoft.com/office/drawing/2014/main" id="{BFC42544-78E4-D351-9435-3BF16E8A99C4}"/>
                  </a:ext>
                </a:extLst>
              </p:cNvPr>
              <p:cNvSpPr>
                <a:spLocks noGrp="1" noRot="1" noChangeAspect="1" noMove="1" noResize="1" noEditPoints="1" noAdjustHandles="1" noChangeArrowheads="1" noChangeShapeType="1" noTextEdit="1"/>
              </p:cNvSpPr>
              <p:nvPr>
                <p:ph idx="1"/>
              </p:nvPr>
            </p:nvSpPr>
            <p:spPr>
              <a:xfrm>
                <a:off x="265472" y="1570800"/>
                <a:ext cx="10803783" cy="5119645"/>
              </a:xfrm>
              <a:blipFill>
                <a:blip r:embed="rId2"/>
                <a:stretch>
                  <a:fillRect l="-282" t="-1310"/>
                </a:stretch>
              </a:blipFill>
            </p:spPr>
            <p:txBody>
              <a:bodyPr/>
              <a:lstStyle/>
              <a:p>
                <a:r>
                  <a:rPr lang="zh-CN" altLang="en-US">
                    <a:noFill/>
                  </a:rPr>
                  <a:t> </a:t>
                </a:r>
              </a:p>
            </p:txBody>
          </p:sp>
        </mc:Fallback>
      </mc:AlternateContent>
      <p:sp>
        <p:nvSpPr>
          <p:cNvPr id="4" name="文本框 3">
            <a:extLst>
              <a:ext uri="{FF2B5EF4-FFF2-40B4-BE49-F238E27FC236}">
                <a16:creationId xmlns:a16="http://schemas.microsoft.com/office/drawing/2014/main" id="{B9E347AA-679B-F119-E72F-76170D785CE8}"/>
              </a:ext>
            </a:extLst>
          </p:cNvPr>
          <p:cNvSpPr txBox="1"/>
          <p:nvPr/>
        </p:nvSpPr>
        <p:spPr>
          <a:xfrm>
            <a:off x="147485" y="167554"/>
            <a:ext cx="12044516" cy="1200329"/>
          </a:xfrm>
          <a:prstGeom prst="rect">
            <a:avLst/>
          </a:prstGeom>
          <a:noFill/>
        </p:spPr>
        <p:txBody>
          <a:bodyPr wrap="square" rtlCol="0">
            <a:spAutoFit/>
          </a:bodyPr>
          <a:lstStyle/>
          <a:p>
            <a:r>
              <a:rPr lang="en-US" altLang="zh-CN" sz="3600" dirty="0"/>
              <a:t>Generalizations to asymptotically </a:t>
            </a:r>
            <a:r>
              <a:rPr lang="en-US" altLang="zh-CN" sz="3600" dirty="0" err="1"/>
              <a:t>AdS</a:t>
            </a:r>
            <a:r>
              <a:rPr lang="en-US" altLang="zh-CN" sz="3600" dirty="0"/>
              <a:t> case (before holography)</a:t>
            </a:r>
            <a:endParaRPr lang="en-US" altLang="zh-CN" sz="3200" dirty="0"/>
          </a:p>
        </p:txBody>
      </p:sp>
    </p:spTree>
    <p:extLst>
      <p:ext uri="{BB962C8B-B14F-4D97-AF65-F5344CB8AC3E}">
        <p14:creationId xmlns:p14="http://schemas.microsoft.com/office/powerpoint/2010/main" val="11369681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randombar(horizontal)">
                                      <p:cBhvr>
                                        <p:cTn id="7" dur="500"/>
                                        <p:tgtEl>
                                          <p:spTgt spid="3">
                                            <p:txEl>
                                              <p:pRg st="2" end="2"/>
                                            </p:txEl>
                                          </p:spTgt>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3">
                                            <p:txEl>
                                              <p:pRg st="4" end="4"/>
                                            </p:txEl>
                                          </p:spTgt>
                                        </p:tgtEl>
                                        <p:attrNameLst>
                                          <p:attrName>style.visibility</p:attrName>
                                        </p:attrNameLst>
                                      </p:cBhvr>
                                      <p:to>
                                        <p:strVal val="visible"/>
                                      </p:to>
                                    </p:set>
                                    <p:animEffect transition="in" filter="randombar(horizontal)">
                                      <p:cBhvr>
                                        <p:cTn id="10" dur="500"/>
                                        <p:tgtEl>
                                          <p:spTgt spid="3">
                                            <p:txEl>
                                              <p:pRg st="4" end="4"/>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animEffect transition="in" filter="randombar(horizontal)">
                                      <p:cBhvr>
                                        <p:cTn id="15" dur="500"/>
                                        <p:tgtEl>
                                          <p:spTgt spid="3">
                                            <p:txEl>
                                              <p:pRg st="5" end="5"/>
                                            </p:txEl>
                                          </p:spTgt>
                                        </p:tgtEl>
                                      </p:cBhvr>
                                    </p:animEffect>
                                  </p:childTnLst>
                                </p:cTn>
                              </p:par>
                              <p:par>
                                <p:cTn id="16" presetID="14" presetClass="entr" presetSubtype="10" fill="hold" grpId="0" nodeType="withEffect">
                                  <p:stCondLst>
                                    <p:cond delay="0"/>
                                  </p:stCondLst>
                                  <p:childTnLst>
                                    <p:set>
                                      <p:cBhvr>
                                        <p:cTn id="17" dur="1" fill="hold">
                                          <p:stCondLst>
                                            <p:cond delay="0"/>
                                          </p:stCondLst>
                                        </p:cTn>
                                        <p:tgtEl>
                                          <p:spTgt spid="3">
                                            <p:txEl>
                                              <p:pRg st="6" end="6"/>
                                            </p:txEl>
                                          </p:spTgt>
                                        </p:tgtEl>
                                        <p:attrNameLst>
                                          <p:attrName>style.visibility</p:attrName>
                                        </p:attrNameLst>
                                      </p:cBhvr>
                                      <p:to>
                                        <p:strVal val="visible"/>
                                      </p:to>
                                    </p:set>
                                    <p:animEffect transition="in" filter="randombar(horizontal)">
                                      <p:cBhvr>
                                        <p:cTn id="18"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2">
                <a:extLst>
                  <a:ext uri="{FF2B5EF4-FFF2-40B4-BE49-F238E27FC236}">
                    <a16:creationId xmlns:a16="http://schemas.microsoft.com/office/drawing/2014/main" id="{8A1FBBCA-F4C0-A73B-DE92-AB9DCD2F32F1}"/>
                  </a:ext>
                </a:extLst>
              </p:cNvPr>
              <p:cNvSpPr>
                <a:spLocks noGrp="1"/>
              </p:cNvSpPr>
              <p:nvPr>
                <p:ph idx="1"/>
              </p:nvPr>
            </p:nvSpPr>
            <p:spPr>
              <a:xfrm>
                <a:off x="442452" y="1789470"/>
                <a:ext cx="10685796" cy="4382729"/>
              </a:xfrm>
            </p:spPr>
            <p:txBody>
              <a:bodyPr/>
              <a:lstStyle/>
              <a:p>
                <a:r>
                  <a:rPr lang="en-US" altLang="zh-CN" dirty="0"/>
                  <a:t>If </a:t>
                </a:r>
                <a:r>
                  <a:rPr lang="en-US" altLang="zh-CN" dirty="0">
                    <a:solidFill>
                      <a:srgbClr val="FF0000"/>
                    </a:solidFill>
                  </a:rPr>
                  <a:t>the Bondi mass approaches the ADM mass of the initial slice</a:t>
                </a:r>
                <a:r>
                  <a:rPr lang="en-US" altLang="zh-CN" dirty="0">
                    <a:solidFill>
                      <a:schemeClr val="tx1">
                        <a:lumMod val="95000"/>
                        <a:lumOff val="5000"/>
                      </a:schemeClr>
                    </a:solidFill>
                  </a:rPr>
                  <a:t>,</a:t>
                </a:r>
                <a:r>
                  <a:rPr lang="en-US" altLang="zh-CN" dirty="0"/>
                  <a:t> then we have following conclusion:</a:t>
                </a:r>
              </a:p>
              <a:p>
                <a:pPr marL="0" indent="0">
                  <a:buNone/>
                </a:pPr>
                <a:endParaRPr lang="en-US" altLang="zh-CN" i="1" dirty="0">
                  <a:latin typeface="Cambria Math" panose="02040503050406030204" pitchFamily="18" charset="0"/>
                </a:endParaRPr>
              </a:p>
              <a:p>
                <a:pPr marL="0" indent="0">
                  <a:buNone/>
                </a:pPr>
                <a14:m>
                  <m:oMathPara xmlns:m="http://schemas.openxmlformats.org/officeDocument/2006/math">
                    <m:oMathParaPr>
                      <m:jc m:val="centerGroup"/>
                    </m:oMathParaPr>
                    <m:oMath xmlns:m="http://schemas.openxmlformats.org/officeDocument/2006/math">
                      <m:r>
                        <m:rPr>
                          <m:sty m:val="p"/>
                        </m:rPr>
                        <a:rPr lang="en-US" altLang="zh-CN" i="1" dirty="0">
                          <a:latin typeface="Cambria Math" panose="02040503050406030204" pitchFamily="18" charset="0"/>
                        </a:rPr>
                        <m:t>WC</m:t>
                      </m:r>
                      <m:r>
                        <m:rPr>
                          <m:sty m:val="p"/>
                        </m:rPr>
                        <a:rPr lang="en-US" altLang="zh-CN" b="0" i="1" dirty="0" smtClean="0">
                          <a:latin typeface="Cambria Math" panose="02040503050406030204" pitchFamily="18" charset="0"/>
                        </a:rPr>
                        <m:t>C</m:t>
                      </m:r>
                      <m:r>
                        <a:rPr lang="en-US" altLang="zh-CN" b="0" i="1" dirty="0" smtClean="0">
                          <a:latin typeface="Cambria Math" panose="02040503050406030204" pitchFamily="18" charset="0"/>
                        </a:rPr>
                        <m:t>⇒</m:t>
                      </m:r>
                      <m:r>
                        <m:rPr>
                          <m:sty m:val="p"/>
                        </m:rPr>
                        <a:rPr lang="en-US" altLang="zh-CN" b="0" i="1" dirty="0" smtClean="0">
                          <a:latin typeface="Cambria Math" panose="02040503050406030204" pitchFamily="18" charset="0"/>
                        </a:rPr>
                        <m:t>Penrose</m:t>
                      </m:r>
                      <m:r>
                        <a:rPr lang="en-US" altLang="zh-CN" b="0" i="1" dirty="0" smtClean="0">
                          <a:latin typeface="Cambria Math" panose="02040503050406030204" pitchFamily="18" charset="0"/>
                        </a:rPr>
                        <m:t> </m:t>
                      </m:r>
                      <m:r>
                        <m:rPr>
                          <m:sty m:val="p"/>
                        </m:rPr>
                        <a:rPr lang="en-US" altLang="zh-CN" b="0" i="1" dirty="0" smtClean="0">
                          <a:latin typeface="Cambria Math" panose="02040503050406030204" pitchFamily="18" charset="0"/>
                        </a:rPr>
                        <m:t>inequality</m:t>
                      </m:r>
                    </m:oMath>
                  </m:oMathPara>
                </a14:m>
                <a:endParaRPr lang="en-US" altLang="zh-CN" dirty="0"/>
              </a:p>
              <a:p>
                <a:pPr marL="0" indent="0">
                  <a:buNone/>
                </a:pPr>
                <a:r>
                  <a:rPr lang="en-US" altLang="zh-CN" dirty="0"/>
                  <a:t>  Thus, in this case, if Penrose inequality is broken, then WCC will also be broken.</a:t>
                </a:r>
              </a:p>
              <a:p>
                <a:pPr marL="0" indent="0">
                  <a:buNone/>
                </a:pPr>
                <a:endParaRPr lang="en-US" altLang="zh-CN" dirty="0"/>
              </a:p>
              <a:p>
                <a:r>
                  <a:rPr lang="en-US" altLang="zh-CN" dirty="0"/>
                  <a:t>This provide us a more useful way to judge whether a evolutional spacetime will develop a naked singularity or not:</a:t>
                </a:r>
              </a:p>
              <a:p>
                <a:pPr marL="0" indent="0">
                  <a:buNone/>
                </a:pPr>
                <a:endParaRPr lang="en-US" altLang="zh-CN" sz="1800" i="1" dirty="0">
                  <a:solidFill>
                    <a:schemeClr val="accent4">
                      <a:lumMod val="50000"/>
                    </a:schemeClr>
                  </a:solidFill>
                </a:endParaRPr>
              </a:p>
              <a:p>
                <a:pPr marL="0" indent="0">
                  <a:buNone/>
                </a:pPr>
                <a:r>
                  <a:rPr lang="en-US" altLang="zh-CN" sz="1800" i="1" dirty="0">
                    <a:solidFill>
                      <a:schemeClr val="accent4">
                        <a:lumMod val="50000"/>
                      </a:schemeClr>
                    </a:solidFill>
                  </a:rPr>
                  <a:t>At any moment, if the apparent horizon appears but ADM mass (assume to be as same as Bondi mass) does not satisfy the Penrose inequality, then we can claim that the future fate must contain a naked singularity, even though no any singularity is observed currently. </a:t>
                </a:r>
              </a:p>
              <a:p>
                <a:endParaRPr lang="en-US" altLang="zh-CN" dirty="0"/>
              </a:p>
              <a:p>
                <a:endParaRPr lang="zh-CN" altLang="en-US" dirty="0"/>
              </a:p>
            </p:txBody>
          </p:sp>
        </mc:Choice>
        <mc:Fallback xmlns="">
          <p:sp>
            <p:nvSpPr>
              <p:cNvPr id="3" name="内容占位符 2">
                <a:extLst>
                  <a:ext uri="{FF2B5EF4-FFF2-40B4-BE49-F238E27FC236}">
                    <a16:creationId xmlns:a16="http://schemas.microsoft.com/office/drawing/2014/main" id="{8A1FBBCA-F4C0-A73B-DE92-AB9DCD2F32F1}"/>
                  </a:ext>
                </a:extLst>
              </p:cNvPr>
              <p:cNvSpPr>
                <a:spLocks noGrp="1" noRot="1" noChangeAspect="1" noMove="1" noResize="1" noEditPoints="1" noAdjustHandles="1" noChangeArrowheads="1" noChangeShapeType="1" noTextEdit="1"/>
              </p:cNvSpPr>
              <p:nvPr>
                <p:ph idx="1"/>
              </p:nvPr>
            </p:nvSpPr>
            <p:spPr>
              <a:xfrm>
                <a:off x="442452" y="1789470"/>
                <a:ext cx="10685796" cy="4382729"/>
              </a:xfrm>
              <a:blipFill>
                <a:blip r:embed="rId2"/>
                <a:stretch>
                  <a:fillRect l="-513" t="-1532"/>
                </a:stretch>
              </a:blipFill>
            </p:spPr>
            <p:txBody>
              <a:bodyPr/>
              <a:lstStyle/>
              <a:p>
                <a:r>
                  <a:rPr lang="zh-CN" altLang="en-US">
                    <a:noFill/>
                  </a:rPr>
                  <a:t> </a:t>
                </a:r>
              </a:p>
            </p:txBody>
          </p:sp>
        </mc:Fallback>
      </mc:AlternateContent>
      <p:sp>
        <p:nvSpPr>
          <p:cNvPr id="5" name="文本框 4">
            <a:extLst>
              <a:ext uri="{FF2B5EF4-FFF2-40B4-BE49-F238E27FC236}">
                <a16:creationId xmlns:a16="http://schemas.microsoft.com/office/drawing/2014/main" id="{E123A8D0-9170-2343-C3CC-9DB96615E357}"/>
              </a:ext>
            </a:extLst>
          </p:cNvPr>
          <p:cNvSpPr txBox="1"/>
          <p:nvPr/>
        </p:nvSpPr>
        <p:spPr>
          <a:xfrm>
            <a:off x="442453" y="179128"/>
            <a:ext cx="8898192" cy="646331"/>
          </a:xfrm>
          <a:prstGeom prst="rect">
            <a:avLst/>
          </a:prstGeom>
          <a:noFill/>
        </p:spPr>
        <p:txBody>
          <a:bodyPr wrap="square">
            <a:spAutoFit/>
          </a:bodyPr>
          <a:lstStyle/>
          <a:p>
            <a:r>
              <a:rPr lang="en-US" altLang="zh-CN" sz="3600" dirty="0"/>
              <a:t>An additional comment</a:t>
            </a:r>
            <a:endParaRPr lang="zh-CN" altLang="en-US" sz="3600" dirty="0"/>
          </a:p>
        </p:txBody>
      </p:sp>
      <p:sp>
        <p:nvSpPr>
          <p:cNvPr id="6" name="文本框 5">
            <a:extLst>
              <a:ext uri="{FF2B5EF4-FFF2-40B4-BE49-F238E27FC236}">
                <a16:creationId xmlns:a16="http://schemas.microsoft.com/office/drawing/2014/main" id="{D45B7C7B-D1AA-6896-A55D-C517C85805FE}"/>
              </a:ext>
            </a:extLst>
          </p:cNvPr>
          <p:cNvSpPr txBox="1"/>
          <p:nvPr/>
        </p:nvSpPr>
        <p:spPr>
          <a:xfrm>
            <a:off x="442452" y="1002890"/>
            <a:ext cx="8455742" cy="461665"/>
          </a:xfrm>
          <a:prstGeom prst="rect">
            <a:avLst/>
          </a:prstGeom>
          <a:noFill/>
        </p:spPr>
        <p:txBody>
          <a:bodyPr wrap="square" rtlCol="0">
            <a:spAutoFit/>
          </a:bodyPr>
          <a:lstStyle/>
          <a:p>
            <a:r>
              <a:rPr lang="en-US" altLang="zh-CN" sz="2400" dirty="0">
                <a:solidFill>
                  <a:schemeClr val="accent4">
                    <a:lumMod val="50000"/>
                  </a:schemeClr>
                </a:solidFill>
              </a:rPr>
              <a:t>Relationship between Penrose inequality and WCC</a:t>
            </a:r>
            <a:endParaRPr lang="zh-CN" altLang="en-US" sz="2400" dirty="0">
              <a:solidFill>
                <a:schemeClr val="accent4">
                  <a:lumMod val="50000"/>
                </a:schemeClr>
              </a:solidFill>
            </a:endParaRPr>
          </a:p>
        </p:txBody>
      </p:sp>
    </p:spTree>
    <p:extLst>
      <p:ext uri="{BB962C8B-B14F-4D97-AF65-F5344CB8AC3E}">
        <p14:creationId xmlns:p14="http://schemas.microsoft.com/office/powerpoint/2010/main" val="32849987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0" dur="500"/>
                                        <p:tgtEl>
                                          <p:spTgt spid="3">
                                            <p:txEl>
                                              <p:pRg st="2" end="2"/>
                                            </p:txEl>
                                          </p:spTgt>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randombar(horizontal)">
                                      <p:cBhvr>
                                        <p:cTn id="13" dur="500"/>
                                        <p:tgtEl>
                                          <p:spTgt spid="3">
                                            <p:txEl>
                                              <p:pRg st="3" end="3"/>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grpId="0" nodeType="clickEffect">
                                  <p:stCondLst>
                                    <p:cond delay="0"/>
                                  </p:stCondLst>
                                  <p:childTnLst>
                                    <p:set>
                                      <p:cBhvr>
                                        <p:cTn id="17" dur="1" fill="hold">
                                          <p:stCondLst>
                                            <p:cond delay="0"/>
                                          </p:stCondLst>
                                        </p:cTn>
                                        <p:tgtEl>
                                          <p:spTgt spid="3">
                                            <p:txEl>
                                              <p:pRg st="5" end="5"/>
                                            </p:txEl>
                                          </p:spTgt>
                                        </p:tgtEl>
                                        <p:attrNameLst>
                                          <p:attrName>style.visibility</p:attrName>
                                        </p:attrNameLst>
                                      </p:cBhvr>
                                      <p:to>
                                        <p:strVal val="visible"/>
                                      </p:to>
                                    </p:set>
                                    <p:animEffect transition="in" filter="randombar(horizontal)">
                                      <p:cBhvr>
                                        <p:cTn id="18" dur="500"/>
                                        <p:tgtEl>
                                          <p:spTgt spid="3">
                                            <p:txEl>
                                              <p:pRg st="5" end="5"/>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4" presetClass="entr" presetSubtype="10" fill="hold" grpId="0"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animEffect transition="in" filter="randombar(horizontal)">
                                      <p:cBhvr>
                                        <p:cTn id="23"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27ECECE0-4F19-D407-0E4F-0F3FF533189D}"/>
              </a:ext>
            </a:extLst>
          </p:cNvPr>
          <p:cNvSpPr>
            <a:spLocks noGrp="1"/>
          </p:cNvSpPr>
          <p:nvPr>
            <p:ph idx="1"/>
          </p:nvPr>
        </p:nvSpPr>
        <p:spPr>
          <a:xfrm>
            <a:off x="442453" y="1659243"/>
            <a:ext cx="11189109" cy="5019630"/>
          </a:xfrm>
        </p:spPr>
        <p:txBody>
          <a:bodyPr/>
          <a:lstStyle/>
          <a:p>
            <a:r>
              <a:rPr lang="en-US" altLang="zh-CN" dirty="0"/>
              <a:t>From the </a:t>
            </a:r>
            <a:r>
              <a:rPr lang="en-US" altLang="zh-CN" sz="2000" dirty="0"/>
              <a:t>Penrose’s heuristic argument, we see that seemingly </a:t>
            </a:r>
            <a:r>
              <a:rPr lang="en-US" altLang="zh-CN" dirty="0"/>
              <a:t> only NEC is used, but above proofs all assume DEC or WEC;</a:t>
            </a:r>
          </a:p>
          <a:p>
            <a:endParaRPr lang="en-US" altLang="zh-CN" dirty="0"/>
          </a:p>
          <a:p>
            <a:r>
              <a:rPr lang="en-US" altLang="zh-CN" dirty="0"/>
              <a:t>This raises an interesting question: is it possible to prove Penrose inequality by only using NEC?</a:t>
            </a:r>
          </a:p>
          <a:p>
            <a:endParaRPr lang="en-US" altLang="zh-CN" dirty="0"/>
          </a:p>
          <a:p>
            <a:r>
              <a:rPr lang="en-US" altLang="zh-CN" dirty="0"/>
              <a:t>There are bad news and good news on this issues;</a:t>
            </a:r>
          </a:p>
          <a:p>
            <a:endParaRPr lang="en-US" altLang="zh-CN" dirty="0"/>
          </a:p>
          <a:p>
            <a:r>
              <a:rPr lang="en-US" altLang="zh-CN" dirty="0"/>
              <a:t>Under NEC, the counterexamples of Penrose inequality in spherically time symmetric case have been found for both asymptotically flat and </a:t>
            </a:r>
            <a:r>
              <a:rPr lang="en-US" altLang="zh-CN" dirty="0" err="1"/>
              <a:t>AdS</a:t>
            </a:r>
            <a:r>
              <a:rPr lang="en-US" altLang="zh-CN" dirty="0"/>
              <a:t> spacetime;</a:t>
            </a:r>
          </a:p>
          <a:p>
            <a:endParaRPr lang="zh-CN" altLang="en-US" dirty="0"/>
          </a:p>
        </p:txBody>
      </p:sp>
      <p:sp>
        <p:nvSpPr>
          <p:cNvPr id="4" name="文本框 3">
            <a:extLst>
              <a:ext uri="{FF2B5EF4-FFF2-40B4-BE49-F238E27FC236}">
                <a16:creationId xmlns:a16="http://schemas.microsoft.com/office/drawing/2014/main" id="{EE62F751-C7BD-3606-DFEA-DCDA4AEE1F42}"/>
              </a:ext>
            </a:extLst>
          </p:cNvPr>
          <p:cNvSpPr txBox="1"/>
          <p:nvPr/>
        </p:nvSpPr>
        <p:spPr>
          <a:xfrm>
            <a:off x="442453" y="179128"/>
            <a:ext cx="8898192" cy="646331"/>
          </a:xfrm>
          <a:prstGeom prst="rect">
            <a:avLst/>
          </a:prstGeom>
          <a:noFill/>
        </p:spPr>
        <p:txBody>
          <a:bodyPr wrap="square">
            <a:spAutoFit/>
          </a:bodyPr>
          <a:lstStyle/>
          <a:p>
            <a:r>
              <a:rPr lang="en-US" altLang="zh-CN" sz="3600" dirty="0"/>
              <a:t>A few of recent progresses</a:t>
            </a:r>
            <a:endParaRPr lang="zh-CN" altLang="en-US" sz="3600" dirty="0"/>
          </a:p>
        </p:txBody>
      </p:sp>
      <p:sp>
        <p:nvSpPr>
          <p:cNvPr id="5" name="文本框 4">
            <a:extLst>
              <a:ext uri="{FF2B5EF4-FFF2-40B4-BE49-F238E27FC236}">
                <a16:creationId xmlns:a16="http://schemas.microsoft.com/office/drawing/2014/main" id="{216ADAE7-55F7-F170-87F6-1A2D7305BCAF}"/>
              </a:ext>
            </a:extLst>
          </p:cNvPr>
          <p:cNvSpPr txBox="1"/>
          <p:nvPr/>
        </p:nvSpPr>
        <p:spPr>
          <a:xfrm>
            <a:off x="442453" y="883699"/>
            <a:ext cx="8455742" cy="461665"/>
          </a:xfrm>
          <a:prstGeom prst="rect">
            <a:avLst/>
          </a:prstGeom>
          <a:noFill/>
        </p:spPr>
        <p:txBody>
          <a:bodyPr wrap="square" rtlCol="0">
            <a:spAutoFit/>
          </a:bodyPr>
          <a:lstStyle/>
          <a:p>
            <a:r>
              <a:rPr lang="en-US" altLang="zh-CN" sz="2400" dirty="0">
                <a:solidFill>
                  <a:schemeClr val="accent4">
                    <a:lumMod val="50000"/>
                  </a:schemeClr>
                </a:solidFill>
              </a:rPr>
              <a:t>Relationship between Penrose inequality and NEC</a:t>
            </a:r>
            <a:endParaRPr lang="zh-CN" altLang="en-US" sz="2400" dirty="0">
              <a:solidFill>
                <a:schemeClr val="accent4">
                  <a:lumMod val="50000"/>
                </a:schemeClr>
              </a:solidFill>
            </a:endParaRPr>
          </a:p>
        </p:txBody>
      </p:sp>
    </p:spTree>
    <p:extLst>
      <p:ext uri="{BB962C8B-B14F-4D97-AF65-F5344CB8AC3E}">
        <p14:creationId xmlns:p14="http://schemas.microsoft.com/office/powerpoint/2010/main" val="26366805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randombar(horizontal)">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randombar(horizontal)">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0F7F05DB-0D62-03DC-F03B-39B267ABAAC9}"/>
              </a:ext>
            </a:extLst>
          </p:cNvPr>
          <p:cNvSpPr>
            <a:spLocks noGrp="1"/>
          </p:cNvSpPr>
          <p:nvPr>
            <p:ph idx="1"/>
          </p:nvPr>
        </p:nvSpPr>
        <p:spPr>
          <a:xfrm>
            <a:off x="442453" y="1826440"/>
            <a:ext cx="10685795" cy="4050792"/>
          </a:xfrm>
        </p:spPr>
        <p:txBody>
          <a:bodyPr/>
          <a:lstStyle/>
          <a:p>
            <a:r>
              <a:rPr lang="en-US" altLang="zh-CN" dirty="0"/>
              <a:t>However, if we require that the initial data set is not only time symmetric but also static, then the situation will be different;</a:t>
            </a:r>
          </a:p>
          <a:p>
            <a:endParaRPr lang="en-US" altLang="zh-CN" dirty="0"/>
          </a:p>
          <a:p>
            <a:endParaRPr lang="en-US" altLang="zh-CN" dirty="0"/>
          </a:p>
          <a:p>
            <a:endParaRPr lang="en-US" altLang="zh-CN" dirty="0"/>
          </a:p>
          <a:p>
            <a:endParaRPr lang="en-US" altLang="zh-CN" dirty="0"/>
          </a:p>
          <a:p>
            <a:endParaRPr lang="en-US" altLang="zh-CN" dirty="0"/>
          </a:p>
          <a:p>
            <a:endParaRPr lang="en-US" altLang="zh-CN" dirty="0"/>
          </a:p>
          <a:p>
            <a:r>
              <a:rPr lang="en-US" altLang="zh-CN" dirty="0"/>
              <a:t>In spherically symmetric static spacetime, we now can prove Penrose inequality for arbitrary dimensional asymptotically flat spacetimes;</a:t>
            </a:r>
          </a:p>
          <a:p>
            <a:endParaRPr lang="en-US" altLang="zh-CN" dirty="0"/>
          </a:p>
          <a:p>
            <a:endParaRPr lang="zh-CN" altLang="en-US" dirty="0"/>
          </a:p>
        </p:txBody>
      </p:sp>
      <p:sp>
        <p:nvSpPr>
          <p:cNvPr id="4" name="文本框 3">
            <a:extLst>
              <a:ext uri="{FF2B5EF4-FFF2-40B4-BE49-F238E27FC236}">
                <a16:creationId xmlns:a16="http://schemas.microsoft.com/office/drawing/2014/main" id="{44D17D6B-0FF4-1245-80DB-0280B434003D}"/>
              </a:ext>
            </a:extLst>
          </p:cNvPr>
          <p:cNvSpPr txBox="1"/>
          <p:nvPr/>
        </p:nvSpPr>
        <p:spPr>
          <a:xfrm>
            <a:off x="442453" y="179128"/>
            <a:ext cx="8898192" cy="646331"/>
          </a:xfrm>
          <a:prstGeom prst="rect">
            <a:avLst/>
          </a:prstGeom>
          <a:noFill/>
        </p:spPr>
        <p:txBody>
          <a:bodyPr wrap="square">
            <a:spAutoFit/>
          </a:bodyPr>
          <a:lstStyle/>
          <a:p>
            <a:r>
              <a:rPr lang="en-US" altLang="zh-CN" sz="3600" dirty="0"/>
              <a:t>A few of recent progresses</a:t>
            </a:r>
            <a:endParaRPr lang="zh-CN" altLang="en-US" sz="3600" dirty="0"/>
          </a:p>
        </p:txBody>
      </p:sp>
      <p:sp>
        <p:nvSpPr>
          <p:cNvPr id="5" name="文本框 4">
            <a:extLst>
              <a:ext uri="{FF2B5EF4-FFF2-40B4-BE49-F238E27FC236}">
                <a16:creationId xmlns:a16="http://schemas.microsoft.com/office/drawing/2014/main" id="{32BCAD19-2EC5-2CC2-0C8F-4ED95185120F}"/>
              </a:ext>
            </a:extLst>
          </p:cNvPr>
          <p:cNvSpPr txBox="1"/>
          <p:nvPr/>
        </p:nvSpPr>
        <p:spPr>
          <a:xfrm>
            <a:off x="442453" y="883699"/>
            <a:ext cx="8455742" cy="461665"/>
          </a:xfrm>
          <a:prstGeom prst="rect">
            <a:avLst/>
          </a:prstGeom>
          <a:noFill/>
        </p:spPr>
        <p:txBody>
          <a:bodyPr wrap="square" rtlCol="0">
            <a:spAutoFit/>
          </a:bodyPr>
          <a:lstStyle/>
          <a:p>
            <a:r>
              <a:rPr lang="en-US" altLang="zh-CN" sz="2400" dirty="0">
                <a:solidFill>
                  <a:schemeClr val="accent4">
                    <a:lumMod val="50000"/>
                  </a:schemeClr>
                </a:solidFill>
              </a:rPr>
              <a:t>Relationship between Penrose inequality and NEC</a:t>
            </a:r>
            <a:endParaRPr lang="zh-CN" altLang="en-US" sz="2400" dirty="0">
              <a:solidFill>
                <a:schemeClr val="accent4">
                  <a:lumMod val="50000"/>
                </a:schemeClr>
              </a:solidFill>
            </a:endParaRPr>
          </a:p>
        </p:txBody>
      </p:sp>
      <mc:AlternateContent xmlns:mc="http://schemas.openxmlformats.org/markup-compatibility/2006" xmlns:a14="http://schemas.microsoft.com/office/drawing/2010/main">
        <mc:Choice Requires="a14">
          <p:sp>
            <p:nvSpPr>
              <p:cNvPr id="6" name="文本框 5">
                <a:extLst>
                  <a:ext uri="{FF2B5EF4-FFF2-40B4-BE49-F238E27FC236}">
                    <a16:creationId xmlns:a16="http://schemas.microsoft.com/office/drawing/2014/main" id="{4BF8523F-CDE8-19A4-67D1-F485894D2106}"/>
                  </a:ext>
                </a:extLst>
              </p:cNvPr>
              <p:cNvSpPr txBox="1"/>
              <p:nvPr/>
            </p:nvSpPr>
            <p:spPr>
              <a:xfrm>
                <a:off x="1976284" y="3002066"/>
                <a:ext cx="4493342" cy="369332"/>
              </a:xfrm>
              <a:prstGeom prst="rect">
                <a:avLst/>
              </a:prstGeom>
              <a:noFill/>
            </p:spPr>
            <p:txBody>
              <a:bodyPr wrap="square" rtlCol="0">
                <a:spAutoFit/>
              </a:bodyPr>
              <a:lstStyle/>
              <a:p>
                <a:r>
                  <a:rPr lang="en-US" altLang="zh-CN" dirty="0"/>
                  <a:t>Time symmetric </a:t>
                </a:r>
                <a14:m>
                  <m:oMath xmlns:m="http://schemas.openxmlformats.org/officeDocument/2006/math">
                    <m:d>
                      <m:dPr>
                        <m:ctrlPr>
                          <a:rPr lang="en-US" altLang="zh-CN" b="0" i="1" smtClean="0">
                            <a:latin typeface="Cambria Math" panose="02040503050406030204" pitchFamily="18" charset="0"/>
                          </a:rPr>
                        </m:ctrlPr>
                      </m:dPr>
                      <m:e>
                        <m:r>
                          <m:rPr>
                            <m:sty m:val="p"/>
                          </m:rPr>
                          <a:rPr lang="en-US" altLang="zh-CN" b="0" i="0" smtClean="0">
                            <a:latin typeface="Cambria Math" panose="02040503050406030204" pitchFamily="18" charset="0"/>
                          </a:rPr>
                          <m:t>Σ</m:t>
                        </m:r>
                        <m:r>
                          <a:rPr lang="en-US" altLang="zh-CN" b="0" i="1" smtClean="0">
                            <a:latin typeface="Cambria Math" panose="02040503050406030204" pitchFamily="18" charset="0"/>
                          </a:rPr>
                          <m:t>,</m:t>
                        </m:r>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h</m:t>
                            </m:r>
                          </m:e>
                          <m:sub>
                            <m:r>
                              <a:rPr lang="en-US" altLang="zh-CN" b="0" i="1" smtClean="0">
                                <a:latin typeface="Cambria Math" panose="02040503050406030204" pitchFamily="18" charset="0"/>
                              </a:rPr>
                              <m:t>𝑎𝑏</m:t>
                            </m:r>
                          </m:sub>
                        </m:sSub>
                        <m:r>
                          <a:rPr lang="en-US" altLang="zh-CN" b="0" i="1" smtClean="0">
                            <a:latin typeface="Cambria Math" panose="02040503050406030204" pitchFamily="18" charset="0"/>
                          </a:rPr>
                          <m:t>,</m:t>
                        </m:r>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𝐾</m:t>
                            </m:r>
                          </m:e>
                          <m:sub>
                            <m:r>
                              <a:rPr lang="en-US" altLang="zh-CN" b="0" i="1" smtClean="0">
                                <a:latin typeface="Cambria Math" panose="02040503050406030204" pitchFamily="18" charset="0"/>
                              </a:rPr>
                              <m:t>𝑎𝑏</m:t>
                            </m:r>
                          </m:sub>
                        </m:sSub>
                      </m:e>
                    </m:d>
                  </m:oMath>
                </a14:m>
                <a:r>
                  <a:rPr lang="en-US" altLang="zh-CN" dirty="0"/>
                  <a:t>:  </a:t>
                </a:r>
                <a14:m>
                  <m:oMath xmlns:m="http://schemas.openxmlformats.org/officeDocument/2006/math">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𝐾</m:t>
                        </m:r>
                      </m:e>
                      <m:sub>
                        <m:r>
                          <a:rPr lang="en-US" altLang="zh-CN" b="0" i="1" smtClean="0">
                            <a:latin typeface="Cambria Math" panose="02040503050406030204" pitchFamily="18" charset="0"/>
                          </a:rPr>
                          <m:t>𝑎𝑏</m:t>
                        </m:r>
                      </m:sub>
                    </m:sSub>
                    <m:r>
                      <a:rPr lang="en-US" altLang="zh-CN" b="0" i="1" smtClean="0">
                        <a:latin typeface="Cambria Math" panose="02040503050406030204" pitchFamily="18" charset="0"/>
                      </a:rPr>
                      <m:t>=0;</m:t>
                    </m:r>
                  </m:oMath>
                </a14:m>
                <a:r>
                  <a:rPr lang="en-US" altLang="zh-CN" dirty="0"/>
                  <a:t> </a:t>
                </a:r>
                <a:endParaRPr lang="zh-CN" altLang="en-US" dirty="0"/>
              </a:p>
            </p:txBody>
          </p:sp>
        </mc:Choice>
        <mc:Fallback xmlns="">
          <p:sp>
            <p:nvSpPr>
              <p:cNvPr id="6" name="文本框 5">
                <a:extLst>
                  <a:ext uri="{FF2B5EF4-FFF2-40B4-BE49-F238E27FC236}">
                    <a16:creationId xmlns:a16="http://schemas.microsoft.com/office/drawing/2014/main" id="{4BF8523F-CDE8-19A4-67D1-F485894D2106}"/>
                  </a:ext>
                </a:extLst>
              </p:cNvPr>
              <p:cNvSpPr txBox="1">
                <a:spLocks noRot="1" noChangeAspect="1" noMove="1" noResize="1" noEditPoints="1" noAdjustHandles="1" noChangeArrowheads="1" noChangeShapeType="1" noTextEdit="1"/>
              </p:cNvSpPr>
              <p:nvPr/>
            </p:nvSpPr>
            <p:spPr>
              <a:xfrm>
                <a:off x="1976284" y="3002066"/>
                <a:ext cx="4493342" cy="369332"/>
              </a:xfrm>
              <a:prstGeom prst="rect">
                <a:avLst/>
              </a:prstGeom>
              <a:blipFill>
                <a:blip r:embed="rId2"/>
                <a:stretch>
                  <a:fillRect l="-1085" t="-6557" b="-26230"/>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7" name="文本框 6">
                <a:extLst>
                  <a:ext uri="{FF2B5EF4-FFF2-40B4-BE49-F238E27FC236}">
                    <a16:creationId xmlns:a16="http://schemas.microsoft.com/office/drawing/2014/main" id="{92FCF6CA-0225-9C97-5084-AA8D17D16A9D}"/>
                  </a:ext>
                </a:extLst>
              </p:cNvPr>
              <p:cNvSpPr txBox="1"/>
              <p:nvPr/>
            </p:nvSpPr>
            <p:spPr>
              <a:xfrm>
                <a:off x="1976284" y="4003047"/>
                <a:ext cx="4493342" cy="369332"/>
              </a:xfrm>
              <a:prstGeom prst="rect">
                <a:avLst/>
              </a:prstGeom>
              <a:noFill/>
            </p:spPr>
            <p:txBody>
              <a:bodyPr wrap="square" rtlCol="0">
                <a:spAutoFit/>
              </a:bodyPr>
              <a:lstStyle/>
              <a:p>
                <a:r>
                  <a:rPr lang="en-US" altLang="zh-CN" dirty="0"/>
                  <a:t>Static </a:t>
                </a:r>
                <a14:m>
                  <m:oMath xmlns:m="http://schemas.openxmlformats.org/officeDocument/2006/math">
                    <m:d>
                      <m:dPr>
                        <m:ctrlPr>
                          <a:rPr lang="en-US" altLang="zh-CN" b="0" i="1" smtClean="0">
                            <a:latin typeface="Cambria Math" panose="02040503050406030204" pitchFamily="18" charset="0"/>
                          </a:rPr>
                        </m:ctrlPr>
                      </m:dPr>
                      <m:e>
                        <m:r>
                          <m:rPr>
                            <m:sty m:val="p"/>
                          </m:rPr>
                          <a:rPr lang="en-US" altLang="zh-CN" b="0" i="0" smtClean="0">
                            <a:latin typeface="Cambria Math" panose="02040503050406030204" pitchFamily="18" charset="0"/>
                          </a:rPr>
                          <m:t>Σ</m:t>
                        </m:r>
                        <m:r>
                          <a:rPr lang="en-US" altLang="zh-CN" b="0" i="1" smtClean="0">
                            <a:latin typeface="Cambria Math" panose="02040503050406030204" pitchFamily="18" charset="0"/>
                          </a:rPr>
                          <m:t>,</m:t>
                        </m:r>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h</m:t>
                            </m:r>
                          </m:e>
                          <m:sub>
                            <m:r>
                              <a:rPr lang="en-US" altLang="zh-CN" b="0" i="1" smtClean="0">
                                <a:latin typeface="Cambria Math" panose="02040503050406030204" pitchFamily="18" charset="0"/>
                              </a:rPr>
                              <m:t>𝑎𝑏</m:t>
                            </m:r>
                          </m:sub>
                        </m:sSub>
                        <m:r>
                          <a:rPr lang="en-US" altLang="zh-CN" b="0" i="1" smtClean="0">
                            <a:latin typeface="Cambria Math" panose="02040503050406030204" pitchFamily="18" charset="0"/>
                          </a:rPr>
                          <m:t>,</m:t>
                        </m:r>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𝐾</m:t>
                            </m:r>
                          </m:e>
                          <m:sub>
                            <m:r>
                              <a:rPr lang="en-US" altLang="zh-CN" b="0" i="1" smtClean="0">
                                <a:latin typeface="Cambria Math" panose="02040503050406030204" pitchFamily="18" charset="0"/>
                              </a:rPr>
                              <m:t>𝑎𝑏</m:t>
                            </m:r>
                          </m:sub>
                        </m:sSub>
                      </m:e>
                    </m:d>
                  </m:oMath>
                </a14:m>
                <a:r>
                  <a:rPr lang="en-US" altLang="zh-CN" dirty="0"/>
                  <a:t>:  </a:t>
                </a:r>
                <a14:m>
                  <m:oMath xmlns:m="http://schemas.openxmlformats.org/officeDocument/2006/math">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𝐾</m:t>
                        </m:r>
                      </m:e>
                      <m:sub>
                        <m:r>
                          <a:rPr lang="en-US" altLang="zh-CN" b="0" i="1" smtClean="0">
                            <a:latin typeface="Cambria Math" panose="02040503050406030204" pitchFamily="18" charset="0"/>
                          </a:rPr>
                          <m:t>𝑎𝑏</m:t>
                        </m:r>
                      </m:sub>
                    </m:sSub>
                    <m:r>
                      <a:rPr lang="en-US" altLang="zh-CN" b="0" i="1" smtClean="0">
                        <a:latin typeface="Cambria Math" panose="02040503050406030204" pitchFamily="18" charset="0"/>
                      </a:rPr>
                      <m:t>=0</m:t>
                    </m:r>
                    <m:r>
                      <a:rPr lang="en-US" altLang="zh-CN" b="0" i="0" smtClean="0">
                        <a:latin typeface="Cambria Math" panose="02040503050406030204" pitchFamily="18" charset="0"/>
                      </a:rPr>
                      <m:t>, </m:t>
                    </m:r>
                    <m:r>
                      <a:rPr lang="en-US" altLang="zh-CN" b="0" i="1" smtClean="0">
                        <a:latin typeface="Cambria Math" panose="02040503050406030204" pitchFamily="18" charset="0"/>
                      </a:rPr>
                      <m:t>   </m:t>
                    </m:r>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m:t>
                        </m:r>
                      </m:e>
                      <m:sub>
                        <m:r>
                          <a:rPr lang="en-US" altLang="zh-CN" b="0" i="1" smtClean="0">
                            <a:latin typeface="Cambria Math" panose="02040503050406030204" pitchFamily="18" charset="0"/>
                          </a:rPr>
                          <m:t>𝑡</m:t>
                        </m:r>
                      </m:sub>
                    </m:sSub>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𝐾</m:t>
                        </m:r>
                      </m:e>
                      <m:sub>
                        <m:r>
                          <a:rPr lang="en-US" altLang="zh-CN" b="0" i="1" smtClean="0">
                            <a:latin typeface="Cambria Math" panose="02040503050406030204" pitchFamily="18" charset="0"/>
                          </a:rPr>
                          <m:t>𝑎𝑏</m:t>
                        </m:r>
                      </m:sub>
                    </m:sSub>
                    <m:r>
                      <a:rPr lang="en-US" altLang="zh-CN" b="0" i="1" smtClean="0">
                        <a:latin typeface="Cambria Math" panose="02040503050406030204" pitchFamily="18" charset="0"/>
                      </a:rPr>
                      <m:t>=0</m:t>
                    </m:r>
                  </m:oMath>
                </a14:m>
                <a:r>
                  <a:rPr lang="en-US" altLang="zh-CN" dirty="0"/>
                  <a:t> </a:t>
                </a:r>
                <a:endParaRPr lang="zh-CN" altLang="en-US" dirty="0"/>
              </a:p>
            </p:txBody>
          </p:sp>
        </mc:Choice>
        <mc:Fallback xmlns="">
          <p:sp>
            <p:nvSpPr>
              <p:cNvPr id="7" name="文本框 6">
                <a:extLst>
                  <a:ext uri="{FF2B5EF4-FFF2-40B4-BE49-F238E27FC236}">
                    <a16:creationId xmlns:a16="http://schemas.microsoft.com/office/drawing/2014/main" id="{92FCF6CA-0225-9C97-5084-AA8D17D16A9D}"/>
                  </a:ext>
                </a:extLst>
              </p:cNvPr>
              <p:cNvSpPr txBox="1">
                <a:spLocks noRot="1" noChangeAspect="1" noMove="1" noResize="1" noEditPoints="1" noAdjustHandles="1" noChangeArrowheads="1" noChangeShapeType="1" noTextEdit="1"/>
              </p:cNvSpPr>
              <p:nvPr/>
            </p:nvSpPr>
            <p:spPr>
              <a:xfrm>
                <a:off x="1976284" y="4003047"/>
                <a:ext cx="4493342" cy="369332"/>
              </a:xfrm>
              <a:prstGeom prst="rect">
                <a:avLst/>
              </a:prstGeom>
              <a:blipFill>
                <a:blip r:embed="rId3"/>
                <a:stretch>
                  <a:fillRect l="-1085" t="-8333" b="-28333"/>
                </a:stretch>
              </a:blipFill>
            </p:spPr>
            <p:txBody>
              <a:bodyPr/>
              <a:lstStyle/>
              <a:p>
                <a:r>
                  <a:rPr lang="zh-CN" altLang="en-US">
                    <a:noFill/>
                  </a:rPr>
                  <a:t> </a:t>
                </a:r>
              </a:p>
            </p:txBody>
          </p:sp>
        </mc:Fallback>
      </mc:AlternateContent>
      <p:sp>
        <p:nvSpPr>
          <p:cNvPr id="9" name="文本框 8">
            <a:extLst>
              <a:ext uri="{FF2B5EF4-FFF2-40B4-BE49-F238E27FC236}">
                <a16:creationId xmlns:a16="http://schemas.microsoft.com/office/drawing/2014/main" id="{8B977959-F789-33CE-4291-7010FAC4BBCB}"/>
              </a:ext>
            </a:extLst>
          </p:cNvPr>
          <p:cNvSpPr txBox="1"/>
          <p:nvPr/>
        </p:nvSpPr>
        <p:spPr>
          <a:xfrm>
            <a:off x="7315201" y="5355343"/>
            <a:ext cx="2133600" cy="369332"/>
          </a:xfrm>
          <a:prstGeom prst="rect">
            <a:avLst/>
          </a:prstGeom>
          <a:noFill/>
        </p:spPr>
        <p:txBody>
          <a:bodyPr wrap="square">
            <a:spAutoFit/>
          </a:bodyPr>
          <a:lstStyle/>
          <a:p>
            <a:r>
              <a:rPr lang="en-US" altLang="zh-CN" b="0" i="0" u="none" strike="noStrike" dirty="0">
                <a:solidFill>
                  <a:srgbClr val="020BBE"/>
                </a:solidFill>
                <a:effectLst/>
                <a:hlinkClick r:id="rId4">
                  <a:extLst>
                    <a:ext uri="{A12FA001-AC4F-418D-AE19-62706E023703}">
                      <ahyp:hlinkClr xmlns:ahyp="http://schemas.microsoft.com/office/drawing/2018/hyperlinkcolor" val="tx"/>
                    </a:ext>
                  </a:extLst>
                </a:hlinkClick>
              </a:rPr>
              <a:t>2205.08246</a:t>
            </a:r>
            <a:r>
              <a:rPr lang="zh-CN" altLang="en-US" b="0" i="0" dirty="0">
                <a:solidFill>
                  <a:srgbClr val="020BBE"/>
                </a:solidFill>
                <a:effectLst/>
              </a:rPr>
              <a:t> </a:t>
            </a:r>
            <a:r>
              <a:rPr lang="en-US" altLang="zh-CN" b="0" i="0" dirty="0">
                <a:solidFill>
                  <a:srgbClr val="020BBE"/>
                </a:solidFill>
                <a:effectLst/>
              </a:rPr>
              <a:t>;</a:t>
            </a:r>
          </a:p>
        </p:txBody>
      </p:sp>
    </p:spTree>
    <p:extLst>
      <p:ext uri="{BB962C8B-B14F-4D97-AF65-F5344CB8AC3E}">
        <p14:creationId xmlns:p14="http://schemas.microsoft.com/office/powerpoint/2010/main" val="28171579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1000" fill="hold"/>
                                        <p:tgtEl>
                                          <p:spTgt spid="6"/>
                                        </p:tgtEl>
                                        <p:attrNameLst>
                                          <p:attrName>ppt_w</p:attrName>
                                        </p:attrNameLst>
                                      </p:cBhvr>
                                      <p:tavLst>
                                        <p:tav tm="0">
                                          <p:val>
                                            <p:fltVal val="0"/>
                                          </p:val>
                                        </p:tav>
                                        <p:tav tm="100000">
                                          <p:val>
                                            <p:strVal val="#ppt_w"/>
                                          </p:val>
                                        </p:tav>
                                      </p:tavLst>
                                    </p:anim>
                                    <p:anim calcmode="lin" valueType="num">
                                      <p:cBhvr>
                                        <p:cTn id="13" dur="1000" fill="hold"/>
                                        <p:tgtEl>
                                          <p:spTgt spid="6"/>
                                        </p:tgtEl>
                                        <p:attrNameLst>
                                          <p:attrName>ppt_h</p:attrName>
                                        </p:attrNameLst>
                                      </p:cBhvr>
                                      <p:tavLst>
                                        <p:tav tm="0">
                                          <p:val>
                                            <p:fltVal val="0"/>
                                          </p:val>
                                        </p:tav>
                                        <p:tav tm="100000">
                                          <p:val>
                                            <p:strVal val="#ppt_h"/>
                                          </p:val>
                                        </p:tav>
                                      </p:tavLst>
                                    </p:anim>
                                    <p:anim calcmode="lin" valueType="num">
                                      <p:cBhvr>
                                        <p:cTn id="14" dur="1000" fill="hold"/>
                                        <p:tgtEl>
                                          <p:spTgt spid="6"/>
                                        </p:tgtEl>
                                        <p:attrNameLst>
                                          <p:attrName>style.rotation</p:attrName>
                                        </p:attrNameLst>
                                      </p:cBhvr>
                                      <p:tavLst>
                                        <p:tav tm="0">
                                          <p:val>
                                            <p:fltVal val="90"/>
                                          </p:val>
                                        </p:tav>
                                        <p:tav tm="100000">
                                          <p:val>
                                            <p:fltVal val="0"/>
                                          </p:val>
                                        </p:tav>
                                      </p:tavLst>
                                    </p:anim>
                                    <p:animEffect transition="in" filter="fade">
                                      <p:cBhvr>
                                        <p:cTn id="15" dur="10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53" presetClass="entr" presetSubtype="16" fill="hold" grpId="0" nodeType="click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500" fill="hold"/>
                                        <p:tgtEl>
                                          <p:spTgt spid="7"/>
                                        </p:tgtEl>
                                        <p:attrNameLst>
                                          <p:attrName>ppt_w</p:attrName>
                                        </p:attrNameLst>
                                      </p:cBhvr>
                                      <p:tavLst>
                                        <p:tav tm="0">
                                          <p:val>
                                            <p:fltVal val="0"/>
                                          </p:val>
                                        </p:tav>
                                        <p:tav tm="100000">
                                          <p:val>
                                            <p:strVal val="#ppt_w"/>
                                          </p:val>
                                        </p:tav>
                                      </p:tavLst>
                                    </p:anim>
                                    <p:anim calcmode="lin" valueType="num">
                                      <p:cBhvr>
                                        <p:cTn id="21" dur="500" fill="hold"/>
                                        <p:tgtEl>
                                          <p:spTgt spid="7"/>
                                        </p:tgtEl>
                                        <p:attrNameLst>
                                          <p:attrName>ppt_h</p:attrName>
                                        </p:attrNameLst>
                                      </p:cBhvr>
                                      <p:tavLst>
                                        <p:tav tm="0">
                                          <p:val>
                                            <p:fltVal val="0"/>
                                          </p:val>
                                        </p:tav>
                                        <p:tav tm="100000">
                                          <p:val>
                                            <p:strVal val="#ppt_h"/>
                                          </p:val>
                                        </p:tav>
                                      </p:tavLst>
                                    </p:anim>
                                    <p:animEffect transition="in" filter="fad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randombar(horizontal)">
                                      <p:cBhvr>
                                        <p:cTn id="27" dur="500"/>
                                        <p:tgtEl>
                                          <p:spTgt spid="3">
                                            <p:txEl>
                                              <p:pRg st="7" end="7"/>
                                            </p:txEl>
                                          </p:spTgt>
                                        </p:tgtEl>
                                      </p:cBhvr>
                                    </p:animEffect>
                                  </p:childTnLst>
                                </p:cTn>
                              </p:par>
                              <p:par>
                                <p:cTn id="28" presetID="42" presetClass="entr" presetSubtype="0" fill="hold" grpId="0" nodeType="with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1000"/>
                                        <p:tgtEl>
                                          <p:spTgt spid="9"/>
                                        </p:tgtEl>
                                      </p:cBhvr>
                                    </p:animEffect>
                                    <p:anim calcmode="lin" valueType="num">
                                      <p:cBhvr>
                                        <p:cTn id="31" dur="1000" fill="hold"/>
                                        <p:tgtEl>
                                          <p:spTgt spid="9"/>
                                        </p:tgtEl>
                                        <p:attrNameLst>
                                          <p:attrName>ppt_x</p:attrName>
                                        </p:attrNameLst>
                                      </p:cBhvr>
                                      <p:tavLst>
                                        <p:tav tm="0">
                                          <p:val>
                                            <p:strVal val="#ppt_x"/>
                                          </p:val>
                                        </p:tav>
                                        <p:tav tm="100000">
                                          <p:val>
                                            <p:strVal val="#ppt_x"/>
                                          </p:val>
                                        </p:tav>
                                      </p:tavLst>
                                    </p:anim>
                                    <p:anim calcmode="lin" valueType="num">
                                      <p:cBhvr>
                                        <p:cTn id="32"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6" grpId="0"/>
      <p:bldP spid="7" grpId="0"/>
      <p:bldP spid="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0F7F05DB-0D62-03DC-F03B-39B267ABAAC9}"/>
              </a:ext>
            </a:extLst>
          </p:cNvPr>
          <p:cNvSpPr>
            <a:spLocks noGrp="1"/>
          </p:cNvSpPr>
          <p:nvPr>
            <p:ph idx="1"/>
          </p:nvPr>
        </p:nvSpPr>
        <p:spPr>
          <a:xfrm>
            <a:off x="442453" y="1501507"/>
            <a:ext cx="10685795" cy="646331"/>
          </a:xfrm>
        </p:spPr>
        <p:txBody>
          <a:bodyPr/>
          <a:lstStyle/>
          <a:p>
            <a:r>
              <a:rPr lang="en-US" altLang="zh-CN" dirty="0"/>
              <a:t>There are 4 differences at least:</a:t>
            </a:r>
          </a:p>
          <a:p>
            <a:endParaRPr lang="en-US" altLang="zh-CN" dirty="0"/>
          </a:p>
        </p:txBody>
      </p:sp>
      <p:sp>
        <p:nvSpPr>
          <p:cNvPr id="4" name="文本框 3">
            <a:extLst>
              <a:ext uri="{FF2B5EF4-FFF2-40B4-BE49-F238E27FC236}">
                <a16:creationId xmlns:a16="http://schemas.microsoft.com/office/drawing/2014/main" id="{44D17D6B-0FF4-1245-80DB-0280B434003D}"/>
              </a:ext>
            </a:extLst>
          </p:cNvPr>
          <p:cNvSpPr txBox="1"/>
          <p:nvPr/>
        </p:nvSpPr>
        <p:spPr>
          <a:xfrm>
            <a:off x="442453" y="179128"/>
            <a:ext cx="8898192" cy="646331"/>
          </a:xfrm>
          <a:prstGeom prst="rect">
            <a:avLst/>
          </a:prstGeom>
          <a:noFill/>
        </p:spPr>
        <p:txBody>
          <a:bodyPr wrap="square">
            <a:spAutoFit/>
          </a:bodyPr>
          <a:lstStyle/>
          <a:p>
            <a:r>
              <a:rPr lang="en-US" altLang="zh-CN" sz="3600" dirty="0"/>
              <a:t>A few of recent progresses</a:t>
            </a:r>
            <a:endParaRPr lang="zh-CN" altLang="en-US" sz="3600" dirty="0"/>
          </a:p>
        </p:txBody>
      </p:sp>
      <p:sp>
        <p:nvSpPr>
          <p:cNvPr id="5" name="文本框 4">
            <a:extLst>
              <a:ext uri="{FF2B5EF4-FFF2-40B4-BE49-F238E27FC236}">
                <a16:creationId xmlns:a16="http://schemas.microsoft.com/office/drawing/2014/main" id="{32BCAD19-2EC5-2CC2-0C8F-4ED95185120F}"/>
              </a:ext>
            </a:extLst>
          </p:cNvPr>
          <p:cNvSpPr txBox="1"/>
          <p:nvPr/>
        </p:nvSpPr>
        <p:spPr>
          <a:xfrm>
            <a:off x="442453" y="883699"/>
            <a:ext cx="8455742" cy="461665"/>
          </a:xfrm>
          <a:prstGeom prst="rect">
            <a:avLst/>
          </a:prstGeom>
          <a:noFill/>
        </p:spPr>
        <p:txBody>
          <a:bodyPr wrap="square" rtlCol="0">
            <a:spAutoFit/>
          </a:bodyPr>
          <a:lstStyle/>
          <a:p>
            <a:r>
              <a:rPr lang="en-US" altLang="zh-CN" sz="2400" dirty="0">
                <a:solidFill>
                  <a:schemeClr val="accent4">
                    <a:lumMod val="50000"/>
                  </a:schemeClr>
                </a:solidFill>
              </a:rPr>
              <a:t>Penrose inequality in holography</a:t>
            </a:r>
            <a:endParaRPr lang="zh-CN" altLang="en-US" sz="2400" dirty="0">
              <a:solidFill>
                <a:schemeClr val="accent4">
                  <a:lumMod val="50000"/>
                </a:schemeClr>
              </a:solidFill>
            </a:endParaRPr>
          </a:p>
        </p:txBody>
      </p:sp>
      <p:sp>
        <p:nvSpPr>
          <p:cNvPr id="2" name="文本框 1">
            <a:extLst>
              <a:ext uri="{FF2B5EF4-FFF2-40B4-BE49-F238E27FC236}">
                <a16:creationId xmlns:a16="http://schemas.microsoft.com/office/drawing/2014/main" id="{5F6C7247-4FB3-490D-7D08-424E47FBD2C6}"/>
              </a:ext>
            </a:extLst>
          </p:cNvPr>
          <p:cNvSpPr txBox="1"/>
          <p:nvPr/>
        </p:nvSpPr>
        <p:spPr>
          <a:xfrm>
            <a:off x="703940" y="2106621"/>
            <a:ext cx="6556249" cy="923330"/>
          </a:xfrm>
          <a:prstGeom prst="rect">
            <a:avLst/>
          </a:prstGeom>
          <a:noFill/>
        </p:spPr>
        <p:txBody>
          <a:bodyPr wrap="square" rtlCol="0">
            <a:spAutoFit/>
          </a:bodyPr>
          <a:lstStyle/>
          <a:p>
            <a:r>
              <a:rPr lang="en-US" altLang="zh-CN" dirty="0">
                <a:solidFill>
                  <a:srgbClr val="C00000"/>
                </a:solidFill>
              </a:rPr>
              <a:t>Energy condition: </a:t>
            </a:r>
          </a:p>
          <a:p>
            <a:r>
              <a:rPr lang="en-US" altLang="zh-CN" dirty="0"/>
              <a:t>Holography does not favorite DEC or WEC since mass of field in physical interesting situation often is negative.</a:t>
            </a:r>
            <a:endParaRPr lang="zh-CN" altLang="en-US" dirty="0"/>
          </a:p>
        </p:txBody>
      </p:sp>
      <p:grpSp>
        <p:nvGrpSpPr>
          <p:cNvPr id="6" name="组合 5">
            <a:extLst>
              <a:ext uri="{FF2B5EF4-FFF2-40B4-BE49-F238E27FC236}">
                <a16:creationId xmlns:a16="http://schemas.microsoft.com/office/drawing/2014/main" id="{F3E4FF56-686E-4D68-8598-D1079EC84650}"/>
              </a:ext>
            </a:extLst>
          </p:cNvPr>
          <p:cNvGrpSpPr/>
          <p:nvPr/>
        </p:nvGrpSpPr>
        <p:grpSpPr>
          <a:xfrm>
            <a:off x="7254338" y="2383620"/>
            <a:ext cx="4577851" cy="646331"/>
            <a:chOff x="7254338" y="2383620"/>
            <a:chExt cx="4577851" cy="646331"/>
          </a:xfrm>
        </p:grpSpPr>
        <p:sp>
          <p:nvSpPr>
            <p:cNvPr id="8" name="文本框 7">
              <a:extLst>
                <a:ext uri="{FF2B5EF4-FFF2-40B4-BE49-F238E27FC236}">
                  <a16:creationId xmlns:a16="http://schemas.microsoft.com/office/drawing/2014/main" id="{7BB36645-195F-4039-A4C8-247EB57DEC04}"/>
                </a:ext>
              </a:extLst>
            </p:cNvPr>
            <p:cNvSpPr txBox="1"/>
            <p:nvPr/>
          </p:nvSpPr>
          <p:spPr>
            <a:xfrm>
              <a:off x="8312239" y="2383620"/>
              <a:ext cx="3519950" cy="646331"/>
            </a:xfrm>
            <a:prstGeom prst="rect">
              <a:avLst/>
            </a:prstGeom>
            <a:noFill/>
          </p:spPr>
          <p:txBody>
            <a:bodyPr wrap="square" rtlCol="0">
              <a:spAutoFit/>
            </a:bodyPr>
            <a:lstStyle/>
            <a:p>
              <a:r>
                <a:rPr lang="en-US" altLang="zh-CN" dirty="0"/>
                <a:t>The Penrose inequality under NEC is physically needed.</a:t>
              </a:r>
              <a:endParaRPr lang="zh-CN" altLang="en-US" dirty="0"/>
            </a:p>
          </p:txBody>
        </p:sp>
        <p:sp>
          <p:nvSpPr>
            <p:cNvPr id="9" name="箭头: 右 8">
              <a:extLst>
                <a:ext uri="{FF2B5EF4-FFF2-40B4-BE49-F238E27FC236}">
                  <a16:creationId xmlns:a16="http://schemas.microsoft.com/office/drawing/2014/main" id="{90E2E102-44F6-C031-7222-284C8568AF54}"/>
                </a:ext>
              </a:extLst>
            </p:cNvPr>
            <p:cNvSpPr/>
            <p:nvPr/>
          </p:nvSpPr>
          <p:spPr>
            <a:xfrm>
              <a:off x="7254338" y="2587697"/>
              <a:ext cx="969412" cy="24896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文本框 9">
            <a:extLst>
              <a:ext uri="{FF2B5EF4-FFF2-40B4-BE49-F238E27FC236}">
                <a16:creationId xmlns:a16="http://schemas.microsoft.com/office/drawing/2014/main" id="{25DDCDAD-A365-4D39-8176-6CA05FA25A97}"/>
              </a:ext>
            </a:extLst>
          </p:cNvPr>
          <p:cNvSpPr txBox="1"/>
          <p:nvPr/>
        </p:nvSpPr>
        <p:spPr>
          <a:xfrm>
            <a:off x="698089" y="3309466"/>
            <a:ext cx="7614150" cy="923330"/>
          </a:xfrm>
          <a:prstGeom prst="rect">
            <a:avLst/>
          </a:prstGeom>
          <a:noFill/>
        </p:spPr>
        <p:txBody>
          <a:bodyPr wrap="square" rtlCol="0">
            <a:spAutoFit/>
          </a:bodyPr>
          <a:lstStyle/>
          <a:p>
            <a:r>
              <a:rPr lang="en-US" altLang="zh-CN" dirty="0">
                <a:solidFill>
                  <a:srgbClr val="C00000"/>
                </a:solidFill>
              </a:rPr>
              <a:t>Definition of mass</a:t>
            </a:r>
          </a:p>
          <a:p>
            <a:r>
              <a:rPr lang="en-US" altLang="zh-CN" dirty="0"/>
              <a:t>Holographic renormalization leads that the mass of spacetime depends on the choice of quantization. </a:t>
            </a:r>
            <a:endParaRPr lang="zh-CN" altLang="en-US" dirty="0"/>
          </a:p>
        </p:txBody>
      </p:sp>
      <p:sp>
        <p:nvSpPr>
          <p:cNvPr id="11" name="文本框 10">
            <a:extLst>
              <a:ext uri="{FF2B5EF4-FFF2-40B4-BE49-F238E27FC236}">
                <a16:creationId xmlns:a16="http://schemas.microsoft.com/office/drawing/2014/main" id="{1B27CC57-D4F2-E6DD-F999-04041B923837}"/>
              </a:ext>
            </a:extLst>
          </p:cNvPr>
          <p:cNvSpPr txBox="1"/>
          <p:nvPr/>
        </p:nvSpPr>
        <p:spPr>
          <a:xfrm>
            <a:off x="698089" y="4433163"/>
            <a:ext cx="10353370" cy="923330"/>
          </a:xfrm>
          <a:prstGeom prst="rect">
            <a:avLst/>
          </a:prstGeom>
          <a:noFill/>
        </p:spPr>
        <p:txBody>
          <a:bodyPr wrap="square" rtlCol="0">
            <a:spAutoFit/>
          </a:bodyPr>
          <a:lstStyle/>
          <a:p>
            <a:r>
              <a:rPr lang="en-US" altLang="zh-CN" dirty="0">
                <a:solidFill>
                  <a:srgbClr val="C00000"/>
                </a:solidFill>
              </a:rPr>
              <a:t>Consequences of volitation </a:t>
            </a:r>
          </a:p>
          <a:p>
            <a:r>
              <a:rPr lang="en-US" altLang="zh-CN" dirty="0"/>
              <a:t>The volitation of Penrose inequality may lead to naked singularity (???), which is forbidden by holography principle. </a:t>
            </a:r>
            <a:endParaRPr lang="zh-CN" altLang="en-US" dirty="0"/>
          </a:p>
        </p:txBody>
      </p:sp>
      <p:sp>
        <p:nvSpPr>
          <p:cNvPr id="12" name="文本框 11">
            <a:extLst>
              <a:ext uri="{FF2B5EF4-FFF2-40B4-BE49-F238E27FC236}">
                <a16:creationId xmlns:a16="http://schemas.microsoft.com/office/drawing/2014/main" id="{124F9CAA-E8B2-8816-6E29-E6020A8D13A8}"/>
              </a:ext>
            </a:extLst>
          </p:cNvPr>
          <p:cNvSpPr txBox="1"/>
          <p:nvPr/>
        </p:nvSpPr>
        <p:spPr>
          <a:xfrm>
            <a:off x="698089" y="5647474"/>
            <a:ext cx="10353370" cy="646331"/>
          </a:xfrm>
          <a:prstGeom prst="rect">
            <a:avLst/>
          </a:prstGeom>
          <a:noFill/>
        </p:spPr>
        <p:txBody>
          <a:bodyPr wrap="square" rtlCol="0">
            <a:spAutoFit/>
          </a:bodyPr>
          <a:lstStyle/>
          <a:p>
            <a:r>
              <a:rPr lang="en-US" altLang="zh-CN" dirty="0">
                <a:solidFill>
                  <a:srgbClr val="C00000"/>
                </a:solidFill>
              </a:rPr>
              <a:t>Boundary condition</a:t>
            </a:r>
          </a:p>
          <a:p>
            <a:r>
              <a:rPr lang="en-US" altLang="zh-CN" dirty="0"/>
              <a:t>The spacetime is not globally hyperbolic, so boundary condition at infinity is needed.</a:t>
            </a:r>
            <a:endParaRPr lang="zh-CN" altLang="en-US" dirty="0"/>
          </a:p>
        </p:txBody>
      </p:sp>
    </p:spTree>
    <p:extLst>
      <p:ext uri="{BB962C8B-B14F-4D97-AF65-F5344CB8AC3E}">
        <p14:creationId xmlns:p14="http://schemas.microsoft.com/office/powerpoint/2010/main" val="28288741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p:cTn id="19" dur="500" fill="hold"/>
                                        <p:tgtEl>
                                          <p:spTgt spid="10"/>
                                        </p:tgtEl>
                                        <p:attrNameLst>
                                          <p:attrName>ppt_w</p:attrName>
                                        </p:attrNameLst>
                                      </p:cBhvr>
                                      <p:tavLst>
                                        <p:tav tm="0">
                                          <p:val>
                                            <p:fltVal val="0"/>
                                          </p:val>
                                        </p:tav>
                                        <p:tav tm="100000">
                                          <p:val>
                                            <p:strVal val="#ppt_w"/>
                                          </p:val>
                                        </p:tav>
                                      </p:tavLst>
                                    </p:anim>
                                    <p:anim calcmode="lin" valueType="num">
                                      <p:cBhvr>
                                        <p:cTn id="20" dur="500" fill="hold"/>
                                        <p:tgtEl>
                                          <p:spTgt spid="10"/>
                                        </p:tgtEl>
                                        <p:attrNameLst>
                                          <p:attrName>ppt_h</p:attrName>
                                        </p:attrNameLst>
                                      </p:cBhvr>
                                      <p:tavLst>
                                        <p:tav tm="0">
                                          <p:val>
                                            <p:fltVal val="0"/>
                                          </p:val>
                                        </p:tav>
                                        <p:tav tm="100000">
                                          <p:val>
                                            <p:strVal val="#ppt_h"/>
                                          </p:val>
                                        </p:tav>
                                      </p:tavLst>
                                    </p:anim>
                                    <p:animEffect transition="in" filter="fade">
                                      <p:cBhvr>
                                        <p:cTn id="21" dur="500"/>
                                        <p:tgtEl>
                                          <p:spTgt spid="10"/>
                                        </p:tgtEl>
                                      </p:cBhvr>
                                    </p:animEffect>
                                  </p:childTnLst>
                                </p:cTn>
                              </p:par>
                            </p:childTnLst>
                          </p:cTn>
                        </p:par>
                      </p:childTnLst>
                    </p:cTn>
                  </p:par>
                  <p:par>
                    <p:cTn id="22" fill="hold">
                      <p:stCondLst>
                        <p:cond delay="indefinite"/>
                      </p:stCondLst>
                      <p:childTnLst>
                        <p:par>
                          <p:cTn id="23" fill="hold">
                            <p:stCondLst>
                              <p:cond delay="0"/>
                            </p:stCondLst>
                            <p:childTnLst>
                              <p:par>
                                <p:cTn id="24" presetID="14" presetClass="entr" presetSubtype="10" fill="hold" grpId="0" nodeType="click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randombar(horizontal)">
                                      <p:cBhvr>
                                        <p:cTn id="26" dur="500"/>
                                        <p:tgtEl>
                                          <p:spTgt spid="11"/>
                                        </p:tgtEl>
                                      </p:cBhvr>
                                    </p:animEffect>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1000"/>
                                        <p:tgtEl>
                                          <p:spTgt spid="12"/>
                                        </p:tgtEl>
                                      </p:cBhvr>
                                    </p:animEffect>
                                    <p:anim calcmode="lin" valueType="num">
                                      <p:cBhvr>
                                        <p:cTn id="32" dur="1000" fill="hold"/>
                                        <p:tgtEl>
                                          <p:spTgt spid="12"/>
                                        </p:tgtEl>
                                        <p:attrNameLst>
                                          <p:attrName>ppt_x</p:attrName>
                                        </p:attrNameLst>
                                      </p:cBhvr>
                                      <p:tavLst>
                                        <p:tav tm="0">
                                          <p:val>
                                            <p:strVal val="#ppt_x"/>
                                          </p:val>
                                        </p:tav>
                                        <p:tav tm="100000">
                                          <p:val>
                                            <p:strVal val="#ppt_x"/>
                                          </p:val>
                                        </p:tav>
                                      </p:tavLst>
                                    </p:anim>
                                    <p:anim calcmode="lin" valueType="num">
                                      <p:cBhvr>
                                        <p:cTn id="3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p:bldP spid="11" grpId="0"/>
      <p:bldP spid="1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BC303E2D-755A-454F-66E8-F64DDABBC6A8}"/>
              </a:ext>
            </a:extLst>
          </p:cNvPr>
          <p:cNvSpPr>
            <a:spLocks noGrp="1"/>
          </p:cNvSpPr>
          <p:nvPr>
            <p:ph idx="1"/>
          </p:nvPr>
        </p:nvSpPr>
        <p:spPr>
          <a:xfrm>
            <a:off x="619433" y="967248"/>
            <a:ext cx="10795819" cy="4923503"/>
          </a:xfrm>
        </p:spPr>
        <p:txBody>
          <a:bodyPr/>
          <a:lstStyle/>
          <a:p>
            <a:r>
              <a:rPr lang="en-US" altLang="zh-CN" b="0" i="0" dirty="0">
                <a:solidFill>
                  <a:schemeClr val="tx1">
                    <a:lumMod val="95000"/>
                    <a:lumOff val="5000"/>
                  </a:schemeClr>
                </a:solidFill>
                <a:effectLst/>
              </a:rPr>
              <a:t>Horowitz gives a holographic argument for Penrose inequality, of which only NEC is involved;</a:t>
            </a:r>
            <a:endParaRPr lang="en-US" altLang="zh-CN" dirty="0">
              <a:solidFill>
                <a:schemeClr val="tx1">
                  <a:lumMod val="95000"/>
                  <a:lumOff val="5000"/>
                </a:schemeClr>
              </a:solidFill>
            </a:endParaRPr>
          </a:p>
          <a:p>
            <a:endParaRPr lang="en-US" altLang="zh-CN" b="0" i="0" dirty="0">
              <a:solidFill>
                <a:schemeClr val="tx1">
                  <a:lumMod val="95000"/>
                  <a:lumOff val="5000"/>
                </a:schemeClr>
              </a:solidFill>
              <a:effectLst/>
            </a:endParaRPr>
          </a:p>
          <a:p>
            <a:r>
              <a:rPr lang="en-US" altLang="zh-CN" dirty="0">
                <a:solidFill>
                  <a:schemeClr val="tx1">
                    <a:lumMod val="95000"/>
                    <a:lumOff val="5000"/>
                  </a:schemeClr>
                </a:solidFill>
              </a:rPr>
              <a:t>If the spacetime is asymptotically Schwarzschild </a:t>
            </a:r>
            <a:r>
              <a:rPr lang="en-US" altLang="zh-CN" dirty="0" err="1">
                <a:solidFill>
                  <a:schemeClr val="tx1">
                    <a:lumMod val="95000"/>
                    <a:lumOff val="5000"/>
                  </a:schemeClr>
                </a:solidFill>
              </a:rPr>
              <a:t>AdS</a:t>
            </a:r>
            <a:r>
              <a:rPr lang="en-US" altLang="zh-CN" dirty="0">
                <a:solidFill>
                  <a:schemeClr val="tx1">
                    <a:lumMod val="95000"/>
                    <a:lumOff val="5000"/>
                  </a:schemeClr>
                </a:solidFill>
              </a:rPr>
              <a:t>, the paper of Xiao shows that NEC can insure the Penrose inequality at least for static planar and spherically symmetric black holes;</a:t>
            </a:r>
          </a:p>
          <a:p>
            <a:endParaRPr lang="en-US" altLang="zh-CN" b="0" i="0" dirty="0">
              <a:solidFill>
                <a:schemeClr val="tx1">
                  <a:lumMod val="95000"/>
                  <a:lumOff val="5000"/>
                </a:schemeClr>
              </a:solidFill>
              <a:effectLst/>
            </a:endParaRPr>
          </a:p>
          <a:p>
            <a:r>
              <a:rPr lang="en-US" altLang="zh-CN" dirty="0">
                <a:solidFill>
                  <a:schemeClr val="tx1">
                    <a:lumMod val="95000"/>
                    <a:lumOff val="5000"/>
                  </a:schemeClr>
                </a:solidFill>
              </a:rPr>
              <a:t>If we abounded the requirement of static, the counterexamples have been found by </a:t>
            </a:r>
            <a:r>
              <a:rPr lang="en-US" altLang="zh-CN" dirty="0" err="1">
                <a:solidFill>
                  <a:schemeClr val="tx1">
                    <a:lumMod val="95000"/>
                    <a:lumOff val="5000"/>
                  </a:schemeClr>
                </a:solidFill>
              </a:rPr>
              <a:t>Folkestad</a:t>
            </a:r>
            <a:r>
              <a:rPr lang="en-US" altLang="zh-CN" dirty="0">
                <a:solidFill>
                  <a:schemeClr val="tx1">
                    <a:lumMod val="95000"/>
                    <a:lumOff val="5000"/>
                  </a:schemeClr>
                </a:solidFill>
              </a:rPr>
              <a:t> in spherically symmetric case;</a:t>
            </a:r>
          </a:p>
          <a:p>
            <a:endParaRPr lang="en-US" altLang="zh-CN" b="0" i="0" dirty="0">
              <a:solidFill>
                <a:schemeClr val="tx1">
                  <a:lumMod val="95000"/>
                  <a:lumOff val="5000"/>
                </a:schemeClr>
              </a:solidFill>
              <a:effectLst/>
            </a:endParaRPr>
          </a:p>
          <a:p>
            <a:r>
              <a:rPr lang="en-US" altLang="zh-CN" b="0" i="0" dirty="0">
                <a:solidFill>
                  <a:schemeClr val="tx1">
                    <a:lumMod val="95000"/>
                    <a:lumOff val="5000"/>
                  </a:schemeClr>
                </a:solidFill>
                <a:effectLst/>
              </a:rPr>
              <a:t>It is not clear that if NEC can guarantee the Penrose inequality for general static and stationary cases or not. </a:t>
            </a:r>
          </a:p>
          <a:p>
            <a:endParaRPr lang="en-US" altLang="zh-CN" dirty="0">
              <a:solidFill>
                <a:schemeClr val="tx1">
                  <a:lumMod val="95000"/>
                  <a:lumOff val="5000"/>
                </a:schemeClr>
              </a:solidFill>
            </a:endParaRPr>
          </a:p>
          <a:p>
            <a:endParaRPr lang="en-US" altLang="zh-CN" b="0" i="0" dirty="0">
              <a:solidFill>
                <a:schemeClr val="tx1">
                  <a:lumMod val="95000"/>
                  <a:lumOff val="5000"/>
                </a:schemeClr>
              </a:solidFill>
              <a:effectLst/>
            </a:endParaRPr>
          </a:p>
          <a:p>
            <a:endParaRPr lang="en-US" altLang="zh-CN" dirty="0">
              <a:solidFill>
                <a:schemeClr val="tx1">
                  <a:lumMod val="95000"/>
                  <a:lumOff val="5000"/>
                </a:schemeClr>
              </a:solidFill>
            </a:endParaRPr>
          </a:p>
          <a:p>
            <a:endParaRPr lang="zh-CN" altLang="en-US" dirty="0"/>
          </a:p>
        </p:txBody>
      </p:sp>
      <p:sp>
        <p:nvSpPr>
          <p:cNvPr id="4" name="文本框 3">
            <a:extLst>
              <a:ext uri="{FF2B5EF4-FFF2-40B4-BE49-F238E27FC236}">
                <a16:creationId xmlns:a16="http://schemas.microsoft.com/office/drawing/2014/main" id="{2FA7F80B-C6C5-DAEB-8974-817ADE958B81}"/>
              </a:ext>
            </a:extLst>
          </p:cNvPr>
          <p:cNvSpPr txBox="1"/>
          <p:nvPr/>
        </p:nvSpPr>
        <p:spPr>
          <a:xfrm>
            <a:off x="619433" y="224135"/>
            <a:ext cx="8455742" cy="461665"/>
          </a:xfrm>
          <a:prstGeom prst="rect">
            <a:avLst/>
          </a:prstGeom>
          <a:noFill/>
        </p:spPr>
        <p:txBody>
          <a:bodyPr wrap="square" rtlCol="0">
            <a:spAutoFit/>
          </a:bodyPr>
          <a:lstStyle/>
          <a:p>
            <a:r>
              <a:rPr lang="en-US" altLang="zh-CN" sz="2400" dirty="0">
                <a:solidFill>
                  <a:schemeClr val="accent4">
                    <a:lumMod val="50000"/>
                  </a:schemeClr>
                </a:solidFill>
              </a:rPr>
              <a:t>Energy condition</a:t>
            </a:r>
            <a:endParaRPr lang="zh-CN" altLang="en-US" sz="2400" dirty="0">
              <a:solidFill>
                <a:schemeClr val="accent4">
                  <a:lumMod val="50000"/>
                </a:schemeClr>
              </a:solidFill>
            </a:endParaRPr>
          </a:p>
        </p:txBody>
      </p:sp>
    </p:spTree>
    <p:extLst>
      <p:ext uri="{BB962C8B-B14F-4D97-AF65-F5344CB8AC3E}">
        <p14:creationId xmlns:p14="http://schemas.microsoft.com/office/powerpoint/2010/main" val="19191977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randombar(horizontal)">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randombar(horizontal)">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a16="http://schemas.microsoft.com/office/drawing/2014/main" id="{212A3354-6C5C-E0E5-EFC9-B24270FAF022}"/>
              </a:ext>
            </a:extLst>
          </p:cNvPr>
          <p:cNvSpPr txBox="1"/>
          <p:nvPr/>
        </p:nvSpPr>
        <p:spPr>
          <a:xfrm>
            <a:off x="186813" y="101506"/>
            <a:ext cx="8288594" cy="461665"/>
          </a:xfrm>
          <a:prstGeom prst="rect">
            <a:avLst/>
          </a:prstGeom>
          <a:noFill/>
        </p:spPr>
        <p:txBody>
          <a:bodyPr wrap="square" rtlCol="0">
            <a:spAutoFit/>
          </a:bodyPr>
          <a:lstStyle/>
          <a:p>
            <a:r>
              <a:rPr lang="en-US" altLang="zh-CN" sz="2400" dirty="0"/>
              <a:t>Holographic swampland condition?</a:t>
            </a:r>
            <a:endParaRPr lang="zh-CN" altLang="en-US" sz="2400" dirty="0"/>
          </a:p>
        </p:txBody>
      </p:sp>
      <p:sp>
        <p:nvSpPr>
          <p:cNvPr id="5" name="文本框 4">
            <a:extLst>
              <a:ext uri="{FF2B5EF4-FFF2-40B4-BE49-F238E27FC236}">
                <a16:creationId xmlns:a16="http://schemas.microsoft.com/office/drawing/2014/main" id="{80758818-9597-9F0C-859C-30CE52FDF8F9}"/>
              </a:ext>
            </a:extLst>
          </p:cNvPr>
          <p:cNvSpPr txBox="1"/>
          <p:nvPr/>
        </p:nvSpPr>
        <p:spPr>
          <a:xfrm>
            <a:off x="1081549" y="2015894"/>
            <a:ext cx="2703872" cy="646331"/>
          </a:xfrm>
          <a:prstGeom prst="rect">
            <a:avLst/>
          </a:prstGeom>
          <a:noFill/>
          <a:ln w="19050">
            <a:solidFill>
              <a:srgbClr val="FF0000"/>
            </a:solidFill>
          </a:ln>
        </p:spPr>
        <p:txBody>
          <a:bodyPr wrap="square" rtlCol="0">
            <a:spAutoFit/>
          </a:bodyPr>
          <a:lstStyle/>
          <a:p>
            <a:r>
              <a:rPr lang="en-US" altLang="zh-CN"/>
              <a:t>Whence Penrose inequality is broken</a:t>
            </a:r>
            <a:endParaRPr lang="zh-CN" altLang="en-US" dirty="0"/>
          </a:p>
        </p:txBody>
      </p:sp>
      <p:sp>
        <p:nvSpPr>
          <p:cNvPr id="6" name="文本框 5">
            <a:extLst>
              <a:ext uri="{FF2B5EF4-FFF2-40B4-BE49-F238E27FC236}">
                <a16:creationId xmlns:a16="http://schemas.microsoft.com/office/drawing/2014/main" id="{DFC0EAF3-492B-7E6A-5AD3-147DC25EC112}"/>
              </a:ext>
            </a:extLst>
          </p:cNvPr>
          <p:cNvSpPr txBox="1"/>
          <p:nvPr/>
        </p:nvSpPr>
        <p:spPr>
          <a:xfrm>
            <a:off x="5412659" y="1340065"/>
            <a:ext cx="3564193" cy="646331"/>
          </a:xfrm>
          <a:prstGeom prst="rect">
            <a:avLst/>
          </a:prstGeom>
          <a:noFill/>
          <a:ln w="19050">
            <a:solidFill>
              <a:srgbClr val="FF0000"/>
            </a:solidFill>
          </a:ln>
        </p:spPr>
        <p:txBody>
          <a:bodyPr wrap="square" rtlCol="0">
            <a:spAutoFit/>
          </a:bodyPr>
          <a:lstStyle/>
          <a:p>
            <a:r>
              <a:rPr lang="en-US" altLang="zh-CN" dirty="0"/>
              <a:t>produce a violation of weak cosmic censorship</a:t>
            </a:r>
            <a:endParaRPr lang="zh-CN" altLang="en-US" dirty="0"/>
          </a:p>
        </p:txBody>
      </p:sp>
      <p:sp>
        <p:nvSpPr>
          <p:cNvPr id="7" name="文本框 6">
            <a:extLst>
              <a:ext uri="{FF2B5EF4-FFF2-40B4-BE49-F238E27FC236}">
                <a16:creationId xmlns:a16="http://schemas.microsoft.com/office/drawing/2014/main" id="{63C21B77-56BE-F31A-DE95-8116AD942881}"/>
              </a:ext>
            </a:extLst>
          </p:cNvPr>
          <p:cNvSpPr txBox="1"/>
          <p:nvPr/>
        </p:nvSpPr>
        <p:spPr>
          <a:xfrm>
            <a:off x="5412659" y="2642559"/>
            <a:ext cx="4321277" cy="646331"/>
          </a:xfrm>
          <a:prstGeom prst="rect">
            <a:avLst/>
          </a:prstGeom>
          <a:noFill/>
          <a:ln w="19050">
            <a:solidFill>
              <a:srgbClr val="FF0000"/>
            </a:solidFill>
          </a:ln>
        </p:spPr>
        <p:txBody>
          <a:bodyPr wrap="square" rtlCol="0">
            <a:spAutoFit/>
          </a:bodyPr>
          <a:lstStyle/>
          <a:p>
            <a:r>
              <a:rPr lang="en-US" altLang="zh-CN" dirty="0"/>
              <a:t>oscillate forever, never settling down to a static black hole</a:t>
            </a:r>
            <a:endParaRPr lang="zh-CN" altLang="en-US" dirty="0"/>
          </a:p>
        </p:txBody>
      </p:sp>
      <p:cxnSp>
        <p:nvCxnSpPr>
          <p:cNvPr id="11" name="连接符: 肘形 10">
            <a:extLst>
              <a:ext uri="{FF2B5EF4-FFF2-40B4-BE49-F238E27FC236}">
                <a16:creationId xmlns:a16="http://schemas.microsoft.com/office/drawing/2014/main" id="{E6014432-1AF7-8CC5-6A78-6B6602C62DD8}"/>
              </a:ext>
            </a:extLst>
          </p:cNvPr>
          <p:cNvCxnSpPr>
            <a:cxnSpLocks/>
            <a:stCxn id="5" idx="3"/>
            <a:endCxn id="6" idx="1"/>
          </p:cNvCxnSpPr>
          <p:nvPr/>
        </p:nvCxnSpPr>
        <p:spPr>
          <a:xfrm flipV="1">
            <a:off x="3785421" y="1663231"/>
            <a:ext cx="1627238" cy="675829"/>
          </a:xfrm>
          <a:prstGeom prst="bentConnector3">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3" name="连接符: 肘形 12">
            <a:extLst>
              <a:ext uri="{FF2B5EF4-FFF2-40B4-BE49-F238E27FC236}">
                <a16:creationId xmlns:a16="http://schemas.microsoft.com/office/drawing/2014/main" id="{A7365C6F-8886-02AA-E953-CF2A240B27F8}"/>
              </a:ext>
            </a:extLst>
          </p:cNvPr>
          <p:cNvCxnSpPr>
            <a:stCxn id="5" idx="3"/>
            <a:endCxn id="7" idx="1"/>
          </p:cNvCxnSpPr>
          <p:nvPr/>
        </p:nvCxnSpPr>
        <p:spPr>
          <a:xfrm>
            <a:off x="3785421" y="2339060"/>
            <a:ext cx="1627238" cy="626665"/>
          </a:xfrm>
          <a:prstGeom prst="bentConnector3">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4" name="文本框 13">
            <a:extLst>
              <a:ext uri="{FF2B5EF4-FFF2-40B4-BE49-F238E27FC236}">
                <a16:creationId xmlns:a16="http://schemas.microsoft.com/office/drawing/2014/main" id="{3FC54D5A-F309-4E3B-E1EC-444AA48008F4}"/>
              </a:ext>
            </a:extLst>
          </p:cNvPr>
          <p:cNvSpPr txBox="1"/>
          <p:nvPr/>
        </p:nvSpPr>
        <p:spPr>
          <a:xfrm>
            <a:off x="511277" y="3760387"/>
            <a:ext cx="10766323" cy="369332"/>
          </a:xfrm>
          <a:prstGeom prst="rect">
            <a:avLst/>
          </a:prstGeom>
          <a:noFill/>
        </p:spPr>
        <p:txBody>
          <a:bodyPr wrap="square" rtlCol="0">
            <a:spAutoFit/>
          </a:bodyPr>
          <a:lstStyle/>
          <a:p>
            <a:r>
              <a:rPr lang="en-US" altLang="zh-CN" dirty="0"/>
              <a:t>The study of gravitational collapse in </a:t>
            </a:r>
            <a:r>
              <a:rPr lang="en-US" altLang="zh-CN" dirty="0" err="1"/>
              <a:t>AdS</a:t>
            </a:r>
            <a:r>
              <a:rPr lang="en-US" altLang="zh-CN" dirty="0"/>
              <a:t> spacetime shows that black hole will always form</a:t>
            </a:r>
            <a:endParaRPr lang="zh-CN" altLang="en-US" dirty="0"/>
          </a:p>
        </p:txBody>
      </p:sp>
      <p:sp>
        <p:nvSpPr>
          <p:cNvPr id="15" name="文本框 14">
            <a:extLst>
              <a:ext uri="{FF2B5EF4-FFF2-40B4-BE49-F238E27FC236}">
                <a16:creationId xmlns:a16="http://schemas.microsoft.com/office/drawing/2014/main" id="{4879923F-EF26-A165-2D82-46D25E29D897}"/>
              </a:ext>
            </a:extLst>
          </p:cNvPr>
          <p:cNvSpPr txBox="1"/>
          <p:nvPr/>
        </p:nvSpPr>
        <p:spPr>
          <a:xfrm>
            <a:off x="373626" y="776748"/>
            <a:ext cx="7010400" cy="369332"/>
          </a:xfrm>
          <a:prstGeom prst="rect">
            <a:avLst/>
          </a:prstGeom>
          <a:noFill/>
        </p:spPr>
        <p:txBody>
          <a:bodyPr wrap="square" rtlCol="0">
            <a:spAutoFit/>
          </a:bodyPr>
          <a:lstStyle/>
          <a:p>
            <a:r>
              <a:rPr lang="en-US" altLang="zh-CN" dirty="0"/>
              <a:t>Let us focus on spherically or planar symmetric case:</a:t>
            </a:r>
            <a:endParaRPr lang="zh-CN" altLang="en-US" dirty="0"/>
          </a:p>
        </p:txBody>
      </p:sp>
      <p:sp>
        <p:nvSpPr>
          <p:cNvPr id="18" name="文本框 17">
            <a:extLst>
              <a:ext uri="{FF2B5EF4-FFF2-40B4-BE49-F238E27FC236}">
                <a16:creationId xmlns:a16="http://schemas.microsoft.com/office/drawing/2014/main" id="{6F9CF0C5-8EDB-9DDF-8970-5D63DC5C6BB9}"/>
              </a:ext>
            </a:extLst>
          </p:cNvPr>
          <p:cNvSpPr txBox="1"/>
          <p:nvPr/>
        </p:nvSpPr>
        <p:spPr>
          <a:xfrm>
            <a:off x="78656" y="4524271"/>
            <a:ext cx="11838039" cy="400110"/>
          </a:xfrm>
          <a:prstGeom prst="rect">
            <a:avLst/>
          </a:prstGeom>
          <a:noFill/>
        </p:spPr>
        <p:txBody>
          <a:bodyPr wrap="square" rtlCol="0">
            <a:spAutoFit/>
          </a:bodyPr>
          <a:lstStyle/>
          <a:p>
            <a:r>
              <a:rPr lang="en-US" altLang="zh-CN" sz="2000" dirty="0"/>
              <a:t>Any well-defined bulk theory which has holographic dual must stratify following criteria:  </a:t>
            </a:r>
            <a:endParaRPr lang="zh-CN" altLang="en-US" sz="2000" dirty="0"/>
          </a:p>
        </p:txBody>
      </p:sp>
      <p:sp>
        <p:nvSpPr>
          <p:cNvPr id="19" name="文本框 18">
            <a:extLst>
              <a:ext uri="{FF2B5EF4-FFF2-40B4-BE49-F238E27FC236}">
                <a16:creationId xmlns:a16="http://schemas.microsoft.com/office/drawing/2014/main" id="{2AF5FFEB-3989-FFE9-B043-33E64A901854}"/>
              </a:ext>
            </a:extLst>
          </p:cNvPr>
          <p:cNvSpPr txBox="1"/>
          <p:nvPr/>
        </p:nvSpPr>
        <p:spPr>
          <a:xfrm>
            <a:off x="1592826" y="5487698"/>
            <a:ext cx="7914967" cy="830997"/>
          </a:xfrm>
          <a:prstGeom prst="rect">
            <a:avLst/>
          </a:prstGeom>
          <a:solidFill>
            <a:schemeClr val="accent3">
              <a:lumMod val="20000"/>
              <a:lumOff val="80000"/>
            </a:schemeClr>
          </a:solidFill>
          <a:ln w="28575">
            <a:solidFill>
              <a:srgbClr val="0070C0"/>
            </a:solidFill>
          </a:ln>
        </p:spPr>
        <p:txBody>
          <a:bodyPr wrap="square" rtlCol="0">
            <a:spAutoFit/>
          </a:bodyPr>
          <a:lstStyle/>
          <a:p>
            <a:pPr algn="ctr"/>
            <a:r>
              <a:rPr lang="en-US" altLang="zh-CN" sz="2400" i="1" dirty="0">
                <a:solidFill>
                  <a:srgbClr val="C00000"/>
                </a:solidFill>
                <a:latin typeface="Calisto MT" panose="02040603050505030304" pitchFamily="18" charset="0"/>
              </a:rPr>
              <a:t>Its planar or spherically symmetric initial data set with source free boundary condition should not violate the Penrose inequality. </a:t>
            </a:r>
            <a:endParaRPr lang="zh-CN" altLang="en-US" sz="2400" i="1" dirty="0">
              <a:solidFill>
                <a:srgbClr val="C00000"/>
              </a:solidFill>
              <a:latin typeface="Calisto MT" panose="02040603050505030304" pitchFamily="18" charset="0"/>
            </a:endParaRPr>
          </a:p>
        </p:txBody>
      </p:sp>
    </p:spTree>
    <p:extLst>
      <p:ext uri="{BB962C8B-B14F-4D97-AF65-F5344CB8AC3E}">
        <p14:creationId xmlns:p14="http://schemas.microsoft.com/office/powerpoint/2010/main" val="3498950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18"/>
                                        </p:tgtEl>
                                        <p:attrNameLst>
                                          <p:attrName>style.visibility</p:attrName>
                                        </p:attrNameLst>
                                      </p:cBhvr>
                                      <p:to>
                                        <p:strVal val="visible"/>
                                      </p:to>
                                    </p:set>
                                    <p:anim calcmode="lin" valueType="num">
                                      <p:cBhvr>
                                        <p:cTn id="14" dur="500" fill="hold"/>
                                        <p:tgtEl>
                                          <p:spTgt spid="18"/>
                                        </p:tgtEl>
                                        <p:attrNameLst>
                                          <p:attrName>ppt_w</p:attrName>
                                        </p:attrNameLst>
                                      </p:cBhvr>
                                      <p:tavLst>
                                        <p:tav tm="0">
                                          <p:val>
                                            <p:fltVal val="0"/>
                                          </p:val>
                                        </p:tav>
                                        <p:tav tm="100000">
                                          <p:val>
                                            <p:strVal val="#ppt_w"/>
                                          </p:val>
                                        </p:tav>
                                      </p:tavLst>
                                    </p:anim>
                                    <p:anim calcmode="lin" valueType="num">
                                      <p:cBhvr>
                                        <p:cTn id="15" dur="500" fill="hold"/>
                                        <p:tgtEl>
                                          <p:spTgt spid="18"/>
                                        </p:tgtEl>
                                        <p:attrNameLst>
                                          <p:attrName>ppt_h</p:attrName>
                                        </p:attrNameLst>
                                      </p:cBhvr>
                                      <p:tavLst>
                                        <p:tav tm="0">
                                          <p:val>
                                            <p:fltVal val="0"/>
                                          </p:val>
                                        </p:tav>
                                        <p:tav tm="100000">
                                          <p:val>
                                            <p:strVal val="#ppt_h"/>
                                          </p:val>
                                        </p:tav>
                                      </p:tavLst>
                                    </p:anim>
                                    <p:animEffect transition="in" filter="fade">
                                      <p:cBhvr>
                                        <p:cTn id="16" dur="500"/>
                                        <p:tgtEl>
                                          <p:spTgt spid="18"/>
                                        </p:tgtEl>
                                      </p:cBhvr>
                                    </p:animEffect>
                                  </p:childTnLst>
                                </p:cTn>
                              </p:par>
                            </p:childTnLst>
                          </p:cTn>
                        </p:par>
                      </p:childTnLst>
                    </p:cTn>
                  </p:par>
                  <p:par>
                    <p:cTn id="17" fill="hold">
                      <p:stCondLst>
                        <p:cond delay="indefinite"/>
                      </p:stCondLst>
                      <p:childTnLst>
                        <p:par>
                          <p:cTn id="18" fill="hold">
                            <p:stCondLst>
                              <p:cond delay="0"/>
                            </p:stCondLst>
                            <p:childTnLst>
                              <p:par>
                                <p:cTn id="19" presetID="26" presetClass="entr" presetSubtype="0" fill="hold" grpId="0" nodeType="click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wipe(down)">
                                      <p:cBhvr>
                                        <p:cTn id="21" dur="580">
                                          <p:stCondLst>
                                            <p:cond delay="0"/>
                                          </p:stCondLst>
                                        </p:cTn>
                                        <p:tgtEl>
                                          <p:spTgt spid="19"/>
                                        </p:tgtEl>
                                      </p:cBhvr>
                                    </p:animEffect>
                                    <p:anim calcmode="lin" valueType="num">
                                      <p:cBhvr>
                                        <p:cTn id="22" dur="1822" tmFilter="0,0; 0.14,0.36; 0.43,0.73; 0.71,0.91; 1.0,1.0">
                                          <p:stCondLst>
                                            <p:cond delay="0"/>
                                          </p:stCondLst>
                                        </p:cTn>
                                        <p:tgtEl>
                                          <p:spTgt spid="19"/>
                                        </p:tgtEl>
                                        <p:attrNameLst>
                                          <p:attrName>ppt_x</p:attrName>
                                        </p:attrNameLst>
                                      </p:cBhvr>
                                      <p:tavLst>
                                        <p:tav tm="0">
                                          <p:val>
                                            <p:strVal val="#ppt_x-0.25"/>
                                          </p:val>
                                        </p:tav>
                                        <p:tav tm="100000">
                                          <p:val>
                                            <p:strVal val="#ppt_x"/>
                                          </p:val>
                                        </p:tav>
                                      </p:tavLst>
                                    </p:anim>
                                    <p:anim calcmode="lin" valueType="num">
                                      <p:cBhvr>
                                        <p:cTn id="23" dur="664" tmFilter="0.0,0.0; 0.25,0.07; 0.50,0.2; 0.75,0.467; 1.0,1.0">
                                          <p:stCondLst>
                                            <p:cond delay="0"/>
                                          </p:stCondLst>
                                        </p:cTn>
                                        <p:tgtEl>
                                          <p:spTgt spid="19"/>
                                        </p:tgtEl>
                                        <p:attrNameLst>
                                          <p:attrName>ppt_y</p:attrName>
                                        </p:attrNameLst>
                                      </p:cBhvr>
                                      <p:tavLst>
                                        <p:tav tm="0" fmla="#ppt_y-sin(pi*$)/3">
                                          <p:val>
                                            <p:fltVal val="0.5"/>
                                          </p:val>
                                        </p:tav>
                                        <p:tav tm="100000">
                                          <p:val>
                                            <p:fltVal val="1"/>
                                          </p:val>
                                        </p:tav>
                                      </p:tavLst>
                                    </p:anim>
                                    <p:anim calcmode="lin" valueType="num">
                                      <p:cBhvr>
                                        <p:cTn id="24" dur="664" tmFilter="0, 0; 0.125,0.2665; 0.25,0.4; 0.375,0.465; 0.5,0.5;  0.625,0.535; 0.75,0.6; 0.875,0.7335; 1,1">
                                          <p:stCondLst>
                                            <p:cond delay="664"/>
                                          </p:stCondLst>
                                        </p:cTn>
                                        <p:tgtEl>
                                          <p:spTgt spid="19"/>
                                        </p:tgtEl>
                                        <p:attrNameLst>
                                          <p:attrName>ppt_y</p:attrName>
                                        </p:attrNameLst>
                                      </p:cBhvr>
                                      <p:tavLst>
                                        <p:tav tm="0" fmla="#ppt_y-sin(pi*$)/9">
                                          <p:val>
                                            <p:fltVal val="0"/>
                                          </p:val>
                                        </p:tav>
                                        <p:tav tm="100000">
                                          <p:val>
                                            <p:fltVal val="1"/>
                                          </p:val>
                                        </p:tav>
                                      </p:tavLst>
                                    </p:anim>
                                    <p:anim calcmode="lin" valueType="num">
                                      <p:cBhvr>
                                        <p:cTn id="25" dur="332" tmFilter="0, 0; 0.125,0.2665; 0.25,0.4; 0.375,0.465; 0.5,0.5;  0.625,0.535; 0.75,0.6; 0.875,0.7335; 1,1">
                                          <p:stCondLst>
                                            <p:cond delay="1324"/>
                                          </p:stCondLst>
                                        </p:cTn>
                                        <p:tgtEl>
                                          <p:spTgt spid="19"/>
                                        </p:tgtEl>
                                        <p:attrNameLst>
                                          <p:attrName>ppt_y</p:attrName>
                                        </p:attrNameLst>
                                      </p:cBhvr>
                                      <p:tavLst>
                                        <p:tav tm="0" fmla="#ppt_y-sin(pi*$)/27">
                                          <p:val>
                                            <p:fltVal val="0"/>
                                          </p:val>
                                        </p:tav>
                                        <p:tav tm="100000">
                                          <p:val>
                                            <p:fltVal val="1"/>
                                          </p:val>
                                        </p:tav>
                                      </p:tavLst>
                                    </p:anim>
                                    <p:anim calcmode="lin" valueType="num">
                                      <p:cBhvr>
                                        <p:cTn id="26" dur="164" tmFilter="0, 0; 0.125,0.2665; 0.25,0.4; 0.375,0.465; 0.5,0.5;  0.625,0.535; 0.75,0.6; 0.875,0.7335; 1,1">
                                          <p:stCondLst>
                                            <p:cond delay="1656"/>
                                          </p:stCondLst>
                                        </p:cTn>
                                        <p:tgtEl>
                                          <p:spTgt spid="19"/>
                                        </p:tgtEl>
                                        <p:attrNameLst>
                                          <p:attrName>ppt_y</p:attrName>
                                        </p:attrNameLst>
                                      </p:cBhvr>
                                      <p:tavLst>
                                        <p:tav tm="0" fmla="#ppt_y-sin(pi*$)/81">
                                          <p:val>
                                            <p:fltVal val="0"/>
                                          </p:val>
                                        </p:tav>
                                        <p:tav tm="100000">
                                          <p:val>
                                            <p:fltVal val="1"/>
                                          </p:val>
                                        </p:tav>
                                      </p:tavLst>
                                    </p:anim>
                                    <p:animScale>
                                      <p:cBhvr>
                                        <p:cTn id="27" dur="26">
                                          <p:stCondLst>
                                            <p:cond delay="650"/>
                                          </p:stCondLst>
                                        </p:cTn>
                                        <p:tgtEl>
                                          <p:spTgt spid="19"/>
                                        </p:tgtEl>
                                      </p:cBhvr>
                                      <p:to x="100000" y="60000"/>
                                    </p:animScale>
                                    <p:animScale>
                                      <p:cBhvr>
                                        <p:cTn id="28" dur="166" decel="50000">
                                          <p:stCondLst>
                                            <p:cond delay="676"/>
                                          </p:stCondLst>
                                        </p:cTn>
                                        <p:tgtEl>
                                          <p:spTgt spid="19"/>
                                        </p:tgtEl>
                                      </p:cBhvr>
                                      <p:to x="100000" y="100000"/>
                                    </p:animScale>
                                    <p:animScale>
                                      <p:cBhvr>
                                        <p:cTn id="29" dur="26">
                                          <p:stCondLst>
                                            <p:cond delay="1312"/>
                                          </p:stCondLst>
                                        </p:cTn>
                                        <p:tgtEl>
                                          <p:spTgt spid="19"/>
                                        </p:tgtEl>
                                      </p:cBhvr>
                                      <p:to x="100000" y="80000"/>
                                    </p:animScale>
                                    <p:animScale>
                                      <p:cBhvr>
                                        <p:cTn id="30" dur="166" decel="50000">
                                          <p:stCondLst>
                                            <p:cond delay="1338"/>
                                          </p:stCondLst>
                                        </p:cTn>
                                        <p:tgtEl>
                                          <p:spTgt spid="19"/>
                                        </p:tgtEl>
                                      </p:cBhvr>
                                      <p:to x="100000" y="100000"/>
                                    </p:animScale>
                                    <p:animScale>
                                      <p:cBhvr>
                                        <p:cTn id="31" dur="26">
                                          <p:stCondLst>
                                            <p:cond delay="1642"/>
                                          </p:stCondLst>
                                        </p:cTn>
                                        <p:tgtEl>
                                          <p:spTgt spid="19"/>
                                        </p:tgtEl>
                                      </p:cBhvr>
                                      <p:to x="100000" y="90000"/>
                                    </p:animScale>
                                    <p:animScale>
                                      <p:cBhvr>
                                        <p:cTn id="32" dur="166" decel="50000">
                                          <p:stCondLst>
                                            <p:cond delay="1668"/>
                                          </p:stCondLst>
                                        </p:cTn>
                                        <p:tgtEl>
                                          <p:spTgt spid="19"/>
                                        </p:tgtEl>
                                      </p:cBhvr>
                                      <p:to x="100000" y="100000"/>
                                    </p:animScale>
                                    <p:animScale>
                                      <p:cBhvr>
                                        <p:cTn id="33" dur="26">
                                          <p:stCondLst>
                                            <p:cond delay="1808"/>
                                          </p:stCondLst>
                                        </p:cTn>
                                        <p:tgtEl>
                                          <p:spTgt spid="19"/>
                                        </p:tgtEl>
                                      </p:cBhvr>
                                      <p:to x="100000" y="95000"/>
                                    </p:animScale>
                                    <p:animScale>
                                      <p:cBhvr>
                                        <p:cTn id="34" dur="166" decel="50000">
                                          <p:stCondLst>
                                            <p:cond delay="1834"/>
                                          </p:stCondLst>
                                        </p:cTn>
                                        <p:tgtEl>
                                          <p:spTgt spid="19"/>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8" grpId="0"/>
      <p:bldP spid="19"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2">
                <a:extLst>
                  <a:ext uri="{FF2B5EF4-FFF2-40B4-BE49-F238E27FC236}">
                    <a16:creationId xmlns:a16="http://schemas.microsoft.com/office/drawing/2014/main" id="{7B08B81E-EB8C-09C9-2BE8-130F48CC8B0D}"/>
                  </a:ext>
                </a:extLst>
              </p:cNvPr>
              <p:cNvSpPr>
                <a:spLocks noGrp="1"/>
              </p:cNvSpPr>
              <p:nvPr>
                <p:ph idx="1"/>
              </p:nvPr>
            </p:nvSpPr>
            <p:spPr>
              <a:xfrm>
                <a:off x="314631" y="808047"/>
                <a:ext cx="11690555" cy="2665404"/>
              </a:xfrm>
            </p:spPr>
            <p:txBody>
              <a:bodyPr>
                <a:normAutofit lnSpcReduction="10000"/>
              </a:bodyPr>
              <a:lstStyle/>
              <a:p>
                <a:r>
                  <a:rPr lang="en-US" altLang="zh-CN" dirty="0"/>
                  <a:t>If the boundary is not source free, the mass cannot be defined by only bulk geometry;</a:t>
                </a:r>
              </a:p>
              <a:p>
                <a:endParaRPr lang="en-US" altLang="zh-CN" dirty="0"/>
              </a:p>
              <a:p>
                <a:r>
                  <a:rPr lang="en-US" altLang="zh-CN" dirty="0"/>
                  <a:t>For example, consider a scalar field in bulk.</a:t>
                </a:r>
                <a:r>
                  <a:rPr lang="zh-CN" altLang="en-US" dirty="0"/>
                  <a:t> </a:t>
                </a:r>
                <a:r>
                  <a:rPr lang="en-US" altLang="zh-CN" dirty="0"/>
                  <a:t>We</a:t>
                </a:r>
                <a:r>
                  <a:rPr lang="zh-CN" altLang="en-US" dirty="0"/>
                  <a:t> </a:t>
                </a:r>
                <a:r>
                  <a:rPr lang="en-US" altLang="zh-CN" dirty="0"/>
                  <a:t>have</a:t>
                </a:r>
                <a:r>
                  <a:rPr lang="zh-CN" altLang="en-US" dirty="0"/>
                  <a:t> </a:t>
                </a:r>
                <a:r>
                  <a:rPr lang="en-US" altLang="zh-CN" dirty="0"/>
                  <a:t>following</a:t>
                </a:r>
                <a:r>
                  <a:rPr lang="zh-CN" altLang="en-US" dirty="0"/>
                  <a:t> </a:t>
                </a:r>
                <a:r>
                  <a:rPr lang="en-US" altLang="zh-CN" dirty="0"/>
                  <a:t>behavior</a:t>
                </a:r>
              </a:p>
              <a:p>
                <a:pPr marL="0" indent="0">
                  <a:buNone/>
                </a:pPr>
                <a14:m>
                  <m:oMathPara xmlns:m="http://schemas.openxmlformats.org/officeDocument/2006/math">
                    <m:oMathParaPr>
                      <m:jc m:val="centerGroup"/>
                    </m:oMathParaPr>
                    <m:oMath xmlns:m="http://schemas.openxmlformats.org/officeDocument/2006/math">
                      <m:r>
                        <a:rPr lang="en-US" altLang="zh-CN" b="0" i="1" smtClean="0">
                          <a:latin typeface="Cambria Math" panose="02040503050406030204" pitchFamily="18" charset="0"/>
                        </a:rPr>
                        <m:t>𝜙</m:t>
                      </m:r>
                      <m:d>
                        <m:dPr>
                          <m:ctrlPr>
                            <a:rPr lang="en-US" altLang="zh-CN" b="0" i="1" smtClean="0">
                              <a:latin typeface="Cambria Math" panose="02040503050406030204" pitchFamily="18" charset="0"/>
                            </a:rPr>
                          </m:ctrlPr>
                        </m:dPr>
                        <m:e>
                          <m:r>
                            <a:rPr lang="en-US" altLang="zh-CN" b="0" i="1" smtClean="0">
                              <a:latin typeface="Cambria Math" panose="02040503050406030204" pitchFamily="18" charset="0"/>
                            </a:rPr>
                            <m:t>𝑟</m:t>
                          </m:r>
                        </m:e>
                      </m:d>
                      <m:r>
                        <a:rPr lang="en-US" altLang="zh-CN" b="0" i="1" smtClean="0">
                          <a:latin typeface="Cambria Math" panose="02040503050406030204" pitchFamily="18" charset="0"/>
                        </a:rPr>
                        <m:t>=</m:t>
                      </m:r>
                      <m:f>
                        <m:fPr>
                          <m:ctrlPr>
                            <a:rPr lang="en-US" altLang="zh-CN" b="0" i="1" smtClean="0">
                              <a:latin typeface="Cambria Math" panose="02040503050406030204" pitchFamily="18" charset="0"/>
                            </a:rPr>
                          </m:ctrlPr>
                        </m:fPr>
                        <m:num>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𝜙</m:t>
                              </m:r>
                            </m:e>
                            <m:sub>
                              <m:r>
                                <a:rPr lang="en-US" altLang="zh-CN" b="0" i="1" smtClean="0">
                                  <a:latin typeface="Cambria Math" panose="02040503050406030204" pitchFamily="18" charset="0"/>
                                </a:rPr>
                                <m:t>𝑠</m:t>
                              </m:r>
                            </m:sub>
                          </m:sSub>
                        </m:num>
                        <m:den>
                          <m:sSup>
                            <m:sSupPr>
                              <m:ctrlPr>
                                <a:rPr lang="en-US" altLang="zh-CN" b="0" i="1" smtClean="0">
                                  <a:latin typeface="Cambria Math" panose="02040503050406030204" pitchFamily="18" charset="0"/>
                                </a:rPr>
                              </m:ctrlPr>
                            </m:sSupPr>
                            <m:e>
                              <m:r>
                                <a:rPr lang="en-US" altLang="zh-CN" b="0" i="1" smtClean="0">
                                  <a:latin typeface="Cambria Math" panose="02040503050406030204" pitchFamily="18" charset="0"/>
                                </a:rPr>
                                <m:t>𝑟</m:t>
                              </m:r>
                            </m:e>
                            <m:sup>
                              <m:r>
                                <a:rPr lang="en-US" altLang="zh-CN" b="0" i="1" smtClean="0">
                                  <a:latin typeface="Cambria Math" panose="02040503050406030204" pitchFamily="18" charset="0"/>
                                </a:rPr>
                                <m:t>𝑑</m:t>
                              </m:r>
                              <m:r>
                                <a:rPr lang="en-US" altLang="zh-CN" b="0" i="1" smtClean="0">
                                  <a:latin typeface="Cambria Math" panose="02040503050406030204" pitchFamily="18" charset="0"/>
                                </a:rPr>
                                <m:t>−</m:t>
                              </m:r>
                              <m:r>
                                <m:rPr>
                                  <m:sty m:val="p"/>
                                </m:rPr>
                                <a:rPr lang="en-US" altLang="zh-CN" b="0" i="0" smtClean="0">
                                  <a:latin typeface="Cambria Math" panose="02040503050406030204" pitchFamily="18" charset="0"/>
                                </a:rPr>
                                <m:t>Δ</m:t>
                              </m:r>
                            </m:sup>
                          </m:sSup>
                        </m:den>
                      </m:f>
                      <m:d>
                        <m:dPr>
                          <m:ctrlPr>
                            <a:rPr lang="en-US" altLang="zh-CN" b="0" i="1" smtClean="0">
                              <a:latin typeface="Cambria Math" panose="02040503050406030204" pitchFamily="18" charset="0"/>
                            </a:rPr>
                          </m:ctrlPr>
                        </m:dPr>
                        <m:e>
                          <m:r>
                            <a:rPr lang="en-US" altLang="zh-CN" b="0" i="1" smtClean="0">
                              <a:latin typeface="Cambria Math" panose="02040503050406030204" pitchFamily="18" charset="0"/>
                            </a:rPr>
                            <m:t>1+⋯</m:t>
                          </m:r>
                        </m:e>
                      </m:d>
                      <m:r>
                        <a:rPr lang="en-US" altLang="zh-CN" b="0" i="1" smtClean="0">
                          <a:latin typeface="Cambria Math" panose="02040503050406030204" pitchFamily="18" charset="0"/>
                        </a:rPr>
                        <m:t>+</m:t>
                      </m:r>
                      <m:f>
                        <m:fPr>
                          <m:ctrlPr>
                            <a:rPr lang="en-US" altLang="zh-CN" b="0" i="1" smtClean="0">
                              <a:latin typeface="Cambria Math" panose="02040503050406030204" pitchFamily="18" charset="0"/>
                            </a:rPr>
                          </m:ctrlPr>
                        </m:fPr>
                        <m:num>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𝜙</m:t>
                              </m:r>
                            </m:e>
                            <m:sub>
                              <m:r>
                                <a:rPr lang="en-US" altLang="zh-CN" b="0" i="1" smtClean="0">
                                  <a:latin typeface="Cambria Math" panose="02040503050406030204" pitchFamily="18" charset="0"/>
                                </a:rPr>
                                <m:t>𝑒</m:t>
                              </m:r>
                            </m:sub>
                          </m:sSub>
                        </m:num>
                        <m:den>
                          <m:sSup>
                            <m:sSupPr>
                              <m:ctrlPr>
                                <a:rPr lang="en-US" altLang="zh-CN" b="0" i="1" smtClean="0">
                                  <a:latin typeface="Cambria Math" panose="02040503050406030204" pitchFamily="18" charset="0"/>
                                </a:rPr>
                              </m:ctrlPr>
                            </m:sSupPr>
                            <m:e>
                              <m:r>
                                <a:rPr lang="en-US" altLang="zh-CN" b="0" i="1" smtClean="0">
                                  <a:latin typeface="Cambria Math" panose="02040503050406030204" pitchFamily="18" charset="0"/>
                                </a:rPr>
                                <m:t>𝑟</m:t>
                              </m:r>
                            </m:e>
                            <m:sup>
                              <m:r>
                                <m:rPr>
                                  <m:sty m:val="p"/>
                                </m:rPr>
                                <a:rPr lang="en-US" altLang="zh-CN" b="0" i="0" smtClean="0">
                                  <a:latin typeface="Cambria Math" panose="02040503050406030204" pitchFamily="18" charset="0"/>
                                </a:rPr>
                                <m:t>Δ</m:t>
                              </m:r>
                            </m:sup>
                          </m:sSup>
                        </m:den>
                      </m:f>
                      <m:d>
                        <m:dPr>
                          <m:ctrlPr>
                            <a:rPr lang="en-US" altLang="zh-CN" b="0" i="1" smtClean="0">
                              <a:latin typeface="Cambria Math" panose="02040503050406030204" pitchFamily="18" charset="0"/>
                            </a:rPr>
                          </m:ctrlPr>
                        </m:dPr>
                        <m:e>
                          <m:r>
                            <a:rPr lang="en-US" altLang="zh-CN" b="0" i="1" smtClean="0">
                              <a:latin typeface="Cambria Math" panose="02040503050406030204" pitchFamily="18" charset="0"/>
                            </a:rPr>
                            <m:t>1+⋯</m:t>
                          </m:r>
                        </m:e>
                      </m:d>
                    </m:oMath>
                  </m:oMathPara>
                </a14:m>
                <a:endParaRPr lang="en-US" altLang="zh-CN" dirty="0"/>
              </a:p>
              <a:p>
                <a:pPr marL="0" indent="0">
                  <a:buNone/>
                </a:pPr>
                <a:endParaRPr lang="en-US" altLang="zh-CN" dirty="0"/>
              </a:p>
              <a:p>
                <a:pPr marL="0" indent="0">
                  <a:buNone/>
                </a:pPr>
                <a14:m>
                  <m:oMathPara xmlns:m="http://schemas.openxmlformats.org/officeDocument/2006/math">
                    <m:oMathParaPr>
                      <m:jc m:val="centerGroup"/>
                    </m:oMathParaPr>
                    <m:oMath xmlns:m="http://schemas.openxmlformats.org/officeDocument/2006/math">
                      <m:sSup>
                        <m:sSupPr>
                          <m:ctrlPr>
                            <a:rPr lang="en-US" altLang="zh-CN" b="0" i="1" smtClean="0">
                              <a:latin typeface="Cambria Math" panose="02040503050406030204" pitchFamily="18" charset="0"/>
                            </a:rPr>
                          </m:ctrlPr>
                        </m:sSupPr>
                        <m:e>
                          <m:r>
                            <a:rPr lang="en-US" altLang="zh-CN" b="0" i="1" smtClean="0">
                              <a:latin typeface="Cambria Math" panose="02040503050406030204" pitchFamily="18" charset="0"/>
                            </a:rPr>
                            <m:t>𝑔</m:t>
                          </m:r>
                        </m:e>
                        <m:sup>
                          <m:r>
                            <a:rPr lang="en-US" altLang="zh-CN" b="0" i="1" smtClean="0">
                              <a:latin typeface="Cambria Math" panose="02040503050406030204" pitchFamily="18" charset="0"/>
                            </a:rPr>
                            <m:t>𝑟𝑟</m:t>
                          </m:r>
                        </m:sup>
                      </m:sSup>
                      <m:r>
                        <a:rPr lang="en-US" altLang="zh-CN" b="0" i="1" smtClean="0">
                          <a:latin typeface="Cambria Math" panose="02040503050406030204" pitchFamily="18" charset="0"/>
                        </a:rPr>
                        <m:t>=</m:t>
                      </m:r>
                      <m:sSup>
                        <m:sSupPr>
                          <m:ctrlPr>
                            <a:rPr lang="en-US" altLang="zh-CN" b="0" i="1" smtClean="0">
                              <a:latin typeface="Cambria Math" panose="02040503050406030204" pitchFamily="18" charset="0"/>
                            </a:rPr>
                          </m:ctrlPr>
                        </m:sSupPr>
                        <m:e>
                          <m:r>
                            <a:rPr lang="en-US" altLang="zh-CN" b="0" i="1" smtClean="0">
                              <a:latin typeface="Cambria Math" panose="02040503050406030204" pitchFamily="18" charset="0"/>
                            </a:rPr>
                            <m:t>𝑟</m:t>
                          </m:r>
                        </m:e>
                        <m:sup>
                          <m:r>
                            <a:rPr lang="en-US" altLang="zh-CN" b="0" i="1" smtClean="0">
                              <a:latin typeface="Cambria Math" panose="02040503050406030204" pitchFamily="18" charset="0"/>
                            </a:rPr>
                            <m:t>2</m:t>
                          </m:r>
                        </m:sup>
                      </m:sSup>
                      <m:r>
                        <a:rPr lang="en-US" altLang="zh-CN" b="0" i="1" smtClean="0">
                          <a:latin typeface="Cambria Math" panose="02040503050406030204" pitchFamily="18" charset="0"/>
                        </a:rPr>
                        <m:t>(1+⋯+</m:t>
                      </m:r>
                      <m:f>
                        <m:fPr>
                          <m:ctrlPr>
                            <a:rPr lang="en-US" altLang="zh-CN" b="0" i="1" smtClean="0">
                              <a:latin typeface="Cambria Math" panose="02040503050406030204" pitchFamily="18" charset="0"/>
                            </a:rPr>
                          </m:ctrlPr>
                        </m:fPr>
                        <m:num>
                          <m:sSubSup>
                            <m:sSubSupPr>
                              <m:ctrlPr>
                                <a:rPr lang="en-US" altLang="zh-CN" b="0" i="1" smtClean="0">
                                  <a:latin typeface="Cambria Math" panose="02040503050406030204" pitchFamily="18" charset="0"/>
                                </a:rPr>
                              </m:ctrlPr>
                            </m:sSubSupPr>
                            <m:e>
                              <m:r>
                                <a:rPr lang="en-US" altLang="zh-CN" b="0" i="1" smtClean="0">
                                  <a:latin typeface="Cambria Math" panose="02040503050406030204" pitchFamily="18" charset="0"/>
                                </a:rPr>
                                <m:t>𝑓</m:t>
                              </m:r>
                            </m:e>
                            <m:sub>
                              <m:r>
                                <a:rPr lang="en-US" altLang="zh-CN" b="0" i="1" smtClean="0">
                                  <a:latin typeface="Cambria Math" panose="02040503050406030204" pitchFamily="18" charset="0"/>
                                </a:rPr>
                                <m:t>0</m:t>
                              </m:r>
                            </m:sub>
                            <m:sup>
                              <m:r>
                                <a:rPr lang="en-US" altLang="zh-CN" b="0" i="1" smtClean="0">
                                  <a:latin typeface="Cambria Math" panose="02040503050406030204" pitchFamily="18" charset="0"/>
                                </a:rPr>
                                <m:t>3</m:t>
                              </m:r>
                            </m:sup>
                          </m:sSubSup>
                        </m:num>
                        <m:den>
                          <m:sSup>
                            <m:sSupPr>
                              <m:ctrlPr>
                                <a:rPr lang="en-US" altLang="zh-CN" b="0" i="1" smtClean="0">
                                  <a:latin typeface="Cambria Math" panose="02040503050406030204" pitchFamily="18" charset="0"/>
                                </a:rPr>
                              </m:ctrlPr>
                            </m:sSupPr>
                            <m:e>
                              <m:r>
                                <a:rPr lang="en-US" altLang="zh-CN" b="0" i="1" smtClean="0">
                                  <a:latin typeface="Cambria Math" panose="02040503050406030204" pitchFamily="18" charset="0"/>
                                </a:rPr>
                                <m:t>𝑟</m:t>
                              </m:r>
                            </m:e>
                            <m:sup>
                              <m:r>
                                <a:rPr lang="en-US" altLang="zh-CN" b="0" i="1" smtClean="0">
                                  <a:latin typeface="Cambria Math" panose="02040503050406030204" pitchFamily="18" charset="0"/>
                                </a:rPr>
                                <m:t>3</m:t>
                              </m:r>
                            </m:sup>
                          </m:sSup>
                        </m:den>
                      </m:f>
                      <m:r>
                        <a:rPr lang="en-US" altLang="zh-CN" b="0" i="1" smtClean="0">
                          <a:latin typeface="Cambria Math" panose="02040503050406030204" pitchFamily="18" charset="0"/>
                        </a:rPr>
                        <m:t>+⋯)</m:t>
                      </m:r>
                    </m:oMath>
                  </m:oMathPara>
                </a14:m>
                <a:endParaRPr lang="en-US" altLang="zh-CN" dirty="0"/>
              </a:p>
            </p:txBody>
          </p:sp>
        </mc:Choice>
        <mc:Fallback xmlns="">
          <p:sp>
            <p:nvSpPr>
              <p:cNvPr id="3" name="内容占位符 2">
                <a:extLst>
                  <a:ext uri="{FF2B5EF4-FFF2-40B4-BE49-F238E27FC236}">
                    <a16:creationId xmlns:a16="http://schemas.microsoft.com/office/drawing/2014/main" id="{7B08B81E-EB8C-09C9-2BE8-130F48CC8B0D}"/>
                  </a:ext>
                </a:extLst>
              </p:cNvPr>
              <p:cNvSpPr>
                <a:spLocks noGrp="1" noRot="1" noChangeAspect="1" noMove="1" noResize="1" noEditPoints="1" noAdjustHandles="1" noChangeArrowheads="1" noChangeShapeType="1" noTextEdit="1"/>
              </p:cNvSpPr>
              <p:nvPr>
                <p:ph idx="1"/>
              </p:nvPr>
            </p:nvSpPr>
            <p:spPr>
              <a:xfrm>
                <a:off x="314631" y="808047"/>
                <a:ext cx="11690555" cy="2665404"/>
              </a:xfrm>
              <a:blipFill>
                <a:blip r:embed="rId2"/>
                <a:stretch>
                  <a:fillRect l="-261" t="-3661"/>
                </a:stretch>
              </a:blipFill>
            </p:spPr>
            <p:txBody>
              <a:bodyPr/>
              <a:lstStyle/>
              <a:p>
                <a:r>
                  <a:rPr lang="zh-CN" altLang="en-US">
                    <a:noFill/>
                  </a:rPr>
                  <a:t> </a:t>
                </a:r>
              </a:p>
            </p:txBody>
          </p:sp>
        </mc:Fallback>
      </mc:AlternateContent>
      <p:sp>
        <p:nvSpPr>
          <p:cNvPr id="4" name="文本框 3">
            <a:extLst>
              <a:ext uri="{FF2B5EF4-FFF2-40B4-BE49-F238E27FC236}">
                <a16:creationId xmlns:a16="http://schemas.microsoft.com/office/drawing/2014/main" id="{B4F6095B-513A-DE5F-CE78-DA8DC6FB535B}"/>
              </a:ext>
            </a:extLst>
          </p:cNvPr>
          <p:cNvSpPr txBox="1"/>
          <p:nvPr/>
        </p:nvSpPr>
        <p:spPr>
          <a:xfrm>
            <a:off x="186813" y="101506"/>
            <a:ext cx="8288594" cy="461665"/>
          </a:xfrm>
          <a:prstGeom prst="rect">
            <a:avLst/>
          </a:prstGeom>
          <a:noFill/>
        </p:spPr>
        <p:txBody>
          <a:bodyPr wrap="square" rtlCol="0">
            <a:spAutoFit/>
          </a:bodyPr>
          <a:lstStyle/>
          <a:p>
            <a:r>
              <a:rPr lang="en-US" altLang="zh-CN" sz="2400" dirty="0"/>
              <a:t>Definition of mass</a:t>
            </a:r>
            <a:endParaRPr lang="zh-CN" altLang="en-US" sz="2400" dirty="0"/>
          </a:p>
        </p:txBody>
      </p:sp>
      <mc:AlternateContent xmlns:mc="http://schemas.openxmlformats.org/markup-compatibility/2006" xmlns:a14="http://schemas.microsoft.com/office/drawing/2010/main">
        <mc:Choice Requires="a14">
          <p:sp>
            <p:nvSpPr>
              <p:cNvPr id="6" name="内容占位符 2">
                <a:extLst>
                  <a:ext uri="{FF2B5EF4-FFF2-40B4-BE49-F238E27FC236}">
                    <a16:creationId xmlns:a16="http://schemas.microsoft.com/office/drawing/2014/main" id="{0288547E-6D5E-5593-2F76-7D0E08AFF587}"/>
                  </a:ext>
                </a:extLst>
              </p:cNvPr>
              <p:cNvSpPr txBox="1">
                <a:spLocks/>
              </p:cNvSpPr>
              <p:nvPr/>
            </p:nvSpPr>
            <p:spPr>
              <a:xfrm>
                <a:off x="383458" y="3718326"/>
                <a:ext cx="6587614" cy="3038168"/>
              </a:xfrm>
              <a:prstGeom prst="rect">
                <a:avLst/>
              </a:prstGeom>
            </p:spPr>
            <p:txBody>
              <a:bodyPr vert="horz" lIns="91440" tIns="45720" rIns="91440" bIns="45720" rtlCol="0">
                <a:normAutofit/>
              </a:bodyPr>
              <a:lstStyle>
                <a:lvl1pPr marL="182880" indent="-182880" algn="l" defTabSz="914400" rtl="0" eaLnBrk="1" latinLnBrk="0" hangingPunct="1">
                  <a:lnSpc>
                    <a:spcPct val="90000"/>
                  </a:lnSpc>
                  <a:spcBef>
                    <a:spcPts val="1200"/>
                  </a:spcBef>
                  <a:buClr>
                    <a:schemeClr val="accent2"/>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9pPr>
              </a:lstStyle>
              <a:p>
                <a:r>
                  <a:rPr lang="en-US" altLang="zh-CN" dirty="0"/>
                  <a:t>Two different quantization scheme leads to different values of mass</a:t>
                </a:r>
              </a:p>
              <a:p>
                <a:pPr marL="0" indent="0">
                  <a:buFont typeface="Wingdings" pitchFamily="2" charset="2"/>
                  <a:buNone/>
                </a:pPr>
                <a14:m>
                  <m:oMathPara xmlns:m="http://schemas.openxmlformats.org/officeDocument/2006/math">
                    <m:oMathParaPr>
                      <m:jc m:val="centerGroup"/>
                    </m:oMathParaPr>
                    <m:oMath xmlns:m="http://schemas.openxmlformats.org/officeDocument/2006/math">
                      <m:r>
                        <a:rPr lang="en-US" altLang="zh-CN" i="1" smtClean="0">
                          <a:latin typeface="Cambria Math" panose="02040503050406030204" pitchFamily="18" charset="0"/>
                        </a:rPr>
                        <m:t>𝑀</m:t>
                      </m:r>
                      <m:r>
                        <a:rPr lang="en-US" altLang="zh-CN" i="1" smtClean="0">
                          <a:latin typeface="Cambria Math" panose="02040503050406030204" pitchFamily="18" charset="0"/>
                        </a:rPr>
                        <m:t>=</m:t>
                      </m:r>
                      <m:f>
                        <m:fPr>
                          <m:ctrlPr>
                            <a:rPr lang="en-US" altLang="zh-CN" b="0" i="1" dirty="0" smtClean="0">
                              <a:latin typeface="Cambria Math" panose="02040503050406030204" pitchFamily="18" charset="0"/>
                            </a:rPr>
                          </m:ctrlPr>
                        </m:fPr>
                        <m:num>
                          <m:sSub>
                            <m:sSubPr>
                              <m:ctrlPr>
                                <a:rPr lang="en-US" altLang="zh-CN" i="1" smtClean="0">
                                  <a:latin typeface="Cambria Math" panose="02040503050406030204" pitchFamily="18" charset="0"/>
                                </a:rPr>
                              </m:ctrlPr>
                            </m:sSubPr>
                            <m:e>
                              <m:r>
                                <m:rPr>
                                  <m:sty m:val="p"/>
                                </m:rPr>
                                <a:rPr lang="en-US" altLang="zh-CN" smtClean="0">
                                  <a:latin typeface="Cambria Math" panose="02040503050406030204" pitchFamily="18" charset="0"/>
                                </a:rPr>
                                <m:t>Ω</m:t>
                              </m:r>
                            </m:e>
                            <m:sub>
                              <m:r>
                                <a:rPr lang="en-US" altLang="zh-CN" i="1" smtClean="0">
                                  <a:latin typeface="Cambria Math" panose="02040503050406030204" pitchFamily="18" charset="0"/>
                                </a:rPr>
                                <m:t>𝑘</m:t>
                              </m:r>
                            </m:sub>
                          </m:sSub>
                          <m:sSubSup>
                            <m:sSubSupPr>
                              <m:ctrlPr>
                                <a:rPr lang="en-US" altLang="zh-CN" b="0" i="1" dirty="0" smtClean="0">
                                  <a:latin typeface="Cambria Math" panose="02040503050406030204" pitchFamily="18" charset="0"/>
                                </a:rPr>
                              </m:ctrlPr>
                            </m:sSubSupPr>
                            <m:e>
                              <m:acc>
                                <m:accPr>
                                  <m:chr m:val="̃"/>
                                  <m:ctrlPr>
                                    <a:rPr lang="en-US" altLang="zh-CN" b="0" i="1" smtClean="0">
                                      <a:latin typeface="Cambria Math" panose="02040503050406030204" pitchFamily="18" charset="0"/>
                                    </a:rPr>
                                  </m:ctrlPr>
                                </m:accPr>
                                <m:e>
                                  <m:r>
                                    <a:rPr lang="en-US" altLang="zh-CN" b="0" i="1" smtClean="0">
                                      <a:latin typeface="Cambria Math" panose="02040503050406030204" pitchFamily="18" charset="0"/>
                                    </a:rPr>
                                    <m:t>𝑓</m:t>
                                  </m:r>
                                </m:e>
                              </m:acc>
                            </m:e>
                            <m:sub>
                              <m:r>
                                <a:rPr lang="en-US" altLang="zh-CN" b="0" i="1" dirty="0" smtClean="0">
                                  <a:latin typeface="Cambria Math" panose="02040503050406030204" pitchFamily="18" charset="0"/>
                                </a:rPr>
                                <m:t>0</m:t>
                              </m:r>
                            </m:sub>
                            <m:sup>
                              <m:r>
                                <a:rPr lang="en-US" altLang="zh-CN" b="0" i="1" dirty="0" smtClean="0">
                                  <a:latin typeface="Cambria Math" panose="02040503050406030204" pitchFamily="18" charset="0"/>
                                </a:rPr>
                                <m:t>3</m:t>
                              </m:r>
                            </m:sup>
                          </m:sSubSup>
                        </m:num>
                        <m:den>
                          <m:r>
                            <a:rPr lang="en-US" altLang="zh-CN" b="0" i="1" dirty="0" smtClean="0">
                              <a:latin typeface="Cambria Math" panose="02040503050406030204" pitchFamily="18" charset="0"/>
                            </a:rPr>
                            <m:t>2</m:t>
                          </m:r>
                        </m:den>
                      </m:f>
                      <m:r>
                        <a:rPr lang="en-US" altLang="zh-CN" b="0" i="1" dirty="0" smtClean="0">
                          <a:latin typeface="Cambria Math" panose="02040503050406030204" pitchFamily="18" charset="0"/>
                        </a:rPr>
                        <m:t>,  </m:t>
                      </m:r>
                      <m:f>
                        <m:fPr>
                          <m:ctrlPr>
                            <a:rPr lang="en-US" altLang="zh-CN" b="0" i="1" dirty="0" smtClean="0">
                              <a:latin typeface="Cambria Math" panose="02040503050406030204" pitchFamily="18" charset="0"/>
                            </a:rPr>
                          </m:ctrlPr>
                        </m:fPr>
                        <m:num>
                          <m:sSubSup>
                            <m:sSubSupPr>
                              <m:ctrlPr>
                                <a:rPr lang="en-US" altLang="zh-CN" b="0" i="1" dirty="0" smtClean="0">
                                  <a:latin typeface="Cambria Math" panose="02040503050406030204" pitchFamily="18" charset="0"/>
                                </a:rPr>
                              </m:ctrlPr>
                            </m:sSubSupPr>
                            <m:e>
                              <m:acc>
                                <m:accPr>
                                  <m:chr m:val="̃"/>
                                  <m:ctrlPr>
                                    <a:rPr lang="en-US" altLang="zh-CN" b="0" i="1" dirty="0" smtClean="0">
                                      <a:latin typeface="Cambria Math" panose="02040503050406030204" pitchFamily="18" charset="0"/>
                                    </a:rPr>
                                  </m:ctrlPr>
                                </m:accPr>
                                <m:e>
                                  <m:r>
                                    <a:rPr lang="en-US" altLang="zh-CN" b="0" i="1" dirty="0" smtClean="0">
                                      <a:latin typeface="Cambria Math" panose="02040503050406030204" pitchFamily="18" charset="0"/>
                                    </a:rPr>
                                    <m:t>𝑓</m:t>
                                  </m:r>
                                </m:e>
                              </m:acc>
                            </m:e>
                            <m:sub>
                              <m:r>
                                <a:rPr lang="en-US" altLang="zh-CN" b="0" i="1" dirty="0" smtClean="0">
                                  <a:latin typeface="Cambria Math" panose="02040503050406030204" pitchFamily="18" charset="0"/>
                                </a:rPr>
                                <m:t>0</m:t>
                              </m:r>
                            </m:sub>
                            <m:sup>
                              <m:r>
                                <a:rPr lang="en-US" altLang="zh-CN" b="0" i="1" dirty="0" smtClean="0">
                                  <a:latin typeface="Cambria Math" panose="02040503050406030204" pitchFamily="18" charset="0"/>
                                </a:rPr>
                                <m:t>3</m:t>
                              </m:r>
                            </m:sup>
                          </m:sSubSup>
                        </m:num>
                        <m:den>
                          <m:r>
                            <a:rPr lang="en-US" altLang="zh-CN" b="0" i="1" dirty="0" smtClean="0">
                              <a:latin typeface="Cambria Math" panose="02040503050406030204" pitchFamily="18" charset="0"/>
                            </a:rPr>
                            <m:t>2</m:t>
                          </m:r>
                        </m:den>
                      </m:f>
                      <m:r>
                        <a:rPr lang="en-US" altLang="zh-CN" b="0" i="1" dirty="0" smtClean="0">
                          <a:latin typeface="Cambria Math" panose="02040503050406030204" pitchFamily="18" charset="0"/>
                        </a:rPr>
                        <m:t>=</m:t>
                      </m:r>
                      <m:d>
                        <m:dPr>
                          <m:begChr m:val="{"/>
                          <m:endChr m:val=""/>
                          <m:ctrlPr>
                            <a:rPr lang="en-US" altLang="zh-CN" i="1" smtClean="0">
                              <a:latin typeface="Cambria Math" panose="02040503050406030204" pitchFamily="18" charset="0"/>
                            </a:rPr>
                          </m:ctrlPr>
                        </m:dPr>
                        <m:e>
                          <m:eqArr>
                            <m:eqArrPr>
                              <m:ctrlPr>
                                <a:rPr lang="en-US" altLang="zh-CN" i="1" smtClean="0">
                                  <a:latin typeface="Cambria Math" panose="02040503050406030204" pitchFamily="18" charset="0"/>
                                </a:rPr>
                              </m:ctrlPr>
                            </m:eqArrPr>
                            <m:e>
                              <m:f>
                                <m:fPr>
                                  <m:ctrlPr>
                                    <a:rPr lang="en-US" altLang="zh-CN" i="1" smtClean="0">
                                      <a:latin typeface="Cambria Math" panose="02040503050406030204" pitchFamily="18" charset="0"/>
                                    </a:rPr>
                                  </m:ctrlPr>
                                </m:fPr>
                                <m:num>
                                  <m:sSubSup>
                                    <m:sSubSupPr>
                                      <m:ctrlPr>
                                        <a:rPr lang="en-US" altLang="zh-CN" i="1" smtClean="0">
                                          <a:latin typeface="Cambria Math" panose="02040503050406030204" pitchFamily="18" charset="0"/>
                                        </a:rPr>
                                      </m:ctrlPr>
                                    </m:sSubSupPr>
                                    <m:e>
                                      <m:r>
                                        <a:rPr lang="en-US" altLang="zh-CN" i="1" smtClean="0">
                                          <a:latin typeface="Cambria Math" panose="02040503050406030204" pitchFamily="18" charset="0"/>
                                        </a:rPr>
                                        <m:t>𝑓</m:t>
                                      </m:r>
                                    </m:e>
                                    <m:sub>
                                      <m:r>
                                        <a:rPr lang="en-US" altLang="zh-CN" i="1" smtClean="0">
                                          <a:latin typeface="Cambria Math" panose="02040503050406030204" pitchFamily="18" charset="0"/>
                                        </a:rPr>
                                        <m:t>0</m:t>
                                      </m:r>
                                    </m:sub>
                                    <m:sup>
                                      <m:r>
                                        <a:rPr lang="en-US" altLang="zh-CN" i="1" smtClean="0">
                                          <a:latin typeface="Cambria Math" panose="02040503050406030204" pitchFamily="18" charset="0"/>
                                        </a:rPr>
                                        <m:t>3</m:t>
                                      </m:r>
                                    </m:sup>
                                  </m:sSubSup>
                                </m:num>
                                <m:den>
                                  <m:r>
                                    <a:rPr lang="en-US" altLang="zh-CN" i="1" smtClean="0">
                                      <a:latin typeface="Cambria Math" panose="02040503050406030204" pitchFamily="18" charset="0"/>
                                    </a:rPr>
                                    <m:t>2</m:t>
                                  </m:r>
                                </m:den>
                              </m:f>
                              <m:r>
                                <a:rPr lang="en-US" altLang="zh-CN" i="1" smtClean="0">
                                  <a:latin typeface="Cambria Math" panose="02040503050406030204" pitchFamily="18" charset="0"/>
                                </a:rPr>
                                <m:t>+</m:t>
                              </m:r>
                              <m:f>
                                <m:fPr>
                                  <m:ctrlPr>
                                    <a:rPr lang="en-US" altLang="zh-CN" i="1" smtClean="0">
                                      <a:latin typeface="Cambria Math" panose="02040503050406030204" pitchFamily="18" charset="0"/>
                                    </a:rPr>
                                  </m:ctrlPr>
                                </m:fPr>
                                <m:num>
                                  <m:sSub>
                                    <m:sSubPr>
                                      <m:ctrlPr>
                                        <a:rPr lang="en-US" altLang="zh-CN" i="1" smtClean="0">
                                          <a:latin typeface="Cambria Math" panose="02040503050406030204" pitchFamily="18" charset="0"/>
                                        </a:rPr>
                                      </m:ctrlPr>
                                    </m:sSubPr>
                                    <m:e>
                                      <m:r>
                                        <a:rPr lang="en-US" altLang="zh-CN" i="1" smtClean="0">
                                          <a:latin typeface="Cambria Math" panose="02040503050406030204" pitchFamily="18" charset="0"/>
                                        </a:rPr>
                                        <m:t>𝜙</m:t>
                                      </m:r>
                                    </m:e>
                                    <m:sub>
                                      <m:r>
                                        <a:rPr lang="en-US" altLang="zh-CN" i="1" smtClean="0">
                                          <a:latin typeface="Cambria Math" panose="02040503050406030204" pitchFamily="18" charset="0"/>
                                        </a:rPr>
                                        <m:t>𝑠</m:t>
                                      </m:r>
                                    </m:sub>
                                  </m:sSub>
                                  <m:sSub>
                                    <m:sSubPr>
                                      <m:ctrlPr>
                                        <a:rPr lang="en-US" altLang="zh-CN" i="1" smtClean="0">
                                          <a:latin typeface="Cambria Math" panose="02040503050406030204" pitchFamily="18" charset="0"/>
                                        </a:rPr>
                                      </m:ctrlPr>
                                    </m:sSubPr>
                                    <m:e>
                                      <m:r>
                                        <a:rPr lang="en-US" altLang="zh-CN" i="1" smtClean="0">
                                          <a:latin typeface="Cambria Math" panose="02040503050406030204" pitchFamily="18" charset="0"/>
                                        </a:rPr>
                                        <m:t>𝜙</m:t>
                                      </m:r>
                                    </m:e>
                                    <m:sub>
                                      <m:r>
                                        <a:rPr lang="en-US" altLang="zh-CN" i="1" smtClean="0">
                                          <a:latin typeface="Cambria Math" panose="02040503050406030204" pitchFamily="18" charset="0"/>
                                        </a:rPr>
                                        <m:t>𝑒</m:t>
                                      </m:r>
                                    </m:sub>
                                  </m:sSub>
                                </m:num>
                                <m:den>
                                  <m:r>
                                    <a:rPr lang="en-US" altLang="zh-CN" i="1" smtClean="0">
                                      <a:latin typeface="Cambria Math" panose="02040503050406030204" pitchFamily="18" charset="0"/>
                                    </a:rPr>
                                    <m:t>4</m:t>
                                  </m:r>
                                </m:den>
                              </m:f>
                            </m:e>
                            <m:e>
                              <m:f>
                                <m:fPr>
                                  <m:ctrlPr>
                                    <a:rPr lang="en-US" altLang="zh-CN" i="1">
                                      <a:latin typeface="Cambria Math" panose="02040503050406030204" pitchFamily="18" charset="0"/>
                                    </a:rPr>
                                  </m:ctrlPr>
                                </m:fPr>
                                <m:num>
                                  <m:sSubSup>
                                    <m:sSubSupPr>
                                      <m:ctrlPr>
                                        <a:rPr lang="en-US" altLang="zh-CN" i="1">
                                          <a:latin typeface="Cambria Math" panose="02040503050406030204" pitchFamily="18" charset="0"/>
                                        </a:rPr>
                                      </m:ctrlPr>
                                    </m:sSubSupPr>
                                    <m:e>
                                      <m:r>
                                        <a:rPr lang="en-US" altLang="zh-CN" i="1">
                                          <a:latin typeface="Cambria Math" panose="02040503050406030204" pitchFamily="18" charset="0"/>
                                        </a:rPr>
                                        <m:t>𝑓</m:t>
                                      </m:r>
                                    </m:e>
                                    <m:sub>
                                      <m:r>
                                        <a:rPr lang="en-US" altLang="zh-CN" i="1">
                                          <a:latin typeface="Cambria Math" panose="02040503050406030204" pitchFamily="18" charset="0"/>
                                        </a:rPr>
                                        <m:t>0</m:t>
                                      </m:r>
                                    </m:sub>
                                    <m:sup>
                                      <m:r>
                                        <a:rPr lang="en-US" altLang="zh-CN" i="1">
                                          <a:latin typeface="Cambria Math" panose="02040503050406030204" pitchFamily="18" charset="0"/>
                                        </a:rPr>
                                        <m:t>3</m:t>
                                      </m:r>
                                    </m:sup>
                                  </m:sSubSup>
                                </m:num>
                                <m:den>
                                  <m:r>
                                    <a:rPr lang="en-US" altLang="zh-CN" i="1">
                                      <a:latin typeface="Cambria Math" panose="02040503050406030204" pitchFamily="18" charset="0"/>
                                    </a:rPr>
                                    <m:t>2</m:t>
                                  </m:r>
                                </m:den>
                              </m:f>
                              <m:r>
                                <a:rPr lang="en-US" altLang="zh-CN" i="1">
                                  <a:latin typeface="Cambria Math" panose="02040503050406030204" pitchFamily="18" charset="0"/>
                                </a:rPr>
                                <m:t>+</m:t>
                              </m:r>
                              <m:f>
                                <m:fPr>
                                  <m:ctrlPr>
                                    <a:rPr lang="en-US" altLang="zh-CN" i="1">
                                      <a:latin typeface="Cambria Math" panose="02040503050406030204" pitchFamily="18" charset="0"/>
                                    </a:rPr>
                                  </m:ctrlPr>
                                </m:fPr>
                                <m:num>
                                  <m:sSub>
                                    <m:sSubPr>
                                      <m:ctrlPr>
                                        <a:rPr lang="en-US" altLang="zh-CN" i="1">
                                          <a:latin typeface="Cambria Math" panose="02040503050406030204" pitchFamily="18" charset="0"/>
                                        </a:rPr>
                                      </m:ctrlPr>
                                    </m:sSubPr>
                                    <m:e>
                                      <m:r>
                                        <a:rPr lang="en-US" altLang="zh-CN" i="1">
                                          <a:latin typeface="Cambria Math" panose="02040503050406030204" pitchFamily="18" charset="0"/>
                                        </a:rPr>
                                        <m:t>𝜙</m:t>
                                      </m:r>
                                    </m:e>
                                    <m:sub>
                                      <m:r>
                                        <a:rPr lang="en-US" altLang="zh-CN" i="1">
                                          <a:latin typeface="Cambria Math" panose="02040503050406030204" pitchFamily="18" charset="0"/>
                                        </a:rPr>
                                        <m:t>𝑠</m:t>
                                      </m:r>
                                    </m:sub>
                                  </m:sSub>
                                  <m:sSub>
                                    <m:sSubPr>
                                      <m:ctrlPr>
                                        <a:rPr lang="en-US" altLang="zh-CN" i="1">
                                          <a:latin typeface="Cambria Math" panose="02040503050406030204" pitchFamily="18" charset="0"/>
                                        </a:rPr>
                                      </m:ctrlPr>
                                    </m:sSubPr>
                                    <m:e>
                                      <m:r>
                                        <a:rPr lang="en-US" altLang="zh-CN" i="1">
                                          <a:latin typeface="Cambria Math" panose="02040503050406030204" pitchFamily="18" charset="0"/>
                                        </a:rPr>
                                        <m:t>𝜙</m:t>
                                      </m:r>
                                    </m:e>
                                    <m:sub>
                                      <m:r>
                                        <a:rPr lang="en-US" altLang="zh-CN" i="1">
                                          <a:latin typeface="Cambria Math" panose="02040503050406030204" pitchFamily="18" charset="0"/>
                                        </a:rPr>
                                        <m:t>𝑒</m:t>
                                      </m:r>
                                    </m:sub>
                                  </m:sSub>
                                </m:num>
                                <m:den>
                                  <m:r>
                                    <a:rPr lang="en-US" altLang="zh-CN" i="1">
                                      <a:latin typeface="Cambria Math" panose="02040503050406030204" pitchFamily="18" charset="0"/>
                                    </a:rPr>
                                    <m:t>4</m:t>
                                  </m:r>
                                </m:den>
                              </m:f>
                            </m:e>
                          </m:eqArr>
                        </m:e>
                      </m:d>
                    </m:oMath>
                  </m:oMathPara>
                </a14:m>
                <a:endParaRPr lang="en-US" altLang="zh-CN" dirty="0"/>
              </a:p>
              <a:p>
                <a:r>
                  <a:rPr lang="en-US" altLang="zh-CN" dirty="0"/>
                  <a:t>Xiao’s paper show that only one of the satisfies Penrose inequality.</a:t>
                </a:r>
              </a:p>
            </p:txBody>
          </p:sp>
        </mc:Choice>
        <mc:Fallback xmlns="">
          <p:sp>
            <p:nvSpPr>
              <p:cNvPr id="6" name="内容占位符 2">
                <a:extLst>
                  <a:ext uri="{FF2B5EF4-FFF2-40B4-BE49-F238E27FC236}">
                    <a16:creationId xmlns:a16="http://schemas.microsoft.com/office/drawing/2014/main" id="{0288547E-6D5E-5593-2F76-7D0E08AFF587}"/>
                  </a:ext>
                </a:extLst>
              </p:cNvPr>
              <p:cNvSpPr txBox="1">
                <a:spLocks noRot="1" noChangeAspect="1" noMove="1" noResize="1" noEditPoints="1" noAdjustHandles="1" noChangeArrowheads="1" noChangeShapeType="1" noTextEdit="1"/>
              </p:cNvSpPr>
              <p:nvPr/>
            </p:nvSpPr>
            <p:spPr>
              <a:xfrm>
                <a:off x="383458" y="3718326"/>
                <a:ext cx="6587614" cy="3038168"/>
              </a:xfrm>
              <a:prstGeom prst="rect">
                <a:avLst/>
              </a:prstGeom>
              <a:blipFill>
                <a:blip r:embed="rId3"/>
                <a:stretch>
                  <a:fillRect l="-463" t="-2209"/>
                </a:stretch>
              </a:blipFill>
            </p:spPr>
            <p:txBody>
              <a:bodyPr/>
              <a:lstStyle/>
              <a:p>
                <a:r>
                  <a:rPr lang="zh-CN" altLang="en-US">
                    <a:noFill/>
                  </a:rPr>
                  <a:t> </a:t>
                </a:r>
              </a:p>
            </p:txBody>
          </p:sp>
        </mc:Fallback>
      </mc:AlternateContent>
      <p:grpSp>
        <p:nvGrpSpPr>
          <p:cNvPr id="2" name="组合 1">
            <a:extLst>
              <a:ext uri="{FF2B5EF4-FFF2-40B4-BE49-F238E27FC236}">
                <a16:creationId xmlns:a16="http://schemas.microsoft.com/office/drawing/2014/main" id="{30ECBBCC-43A8-44F3-9110-768F6F105B77}"/>
              </a:ext>
            </a:extLst>
          </p:cNvPr>
          <p:cNvGrpSpPr/>
          <p:nvPr/>
        </p:nvGrpSpPr>
        <p:grpSpPr>
          <a:xfrm>
            <a:off x="6685935" y="3429000"/>
            <a:ext cx="4385188" cy="3266600"/>
            <a:chOff x="6685935" y="3429000"/>
            <a:chExt cx="4385188" cy="3266600"/>
          </a:xfrm>
        </p:grpSpPr>
        <p:pic>
          <p:nvPicPr>
            <p:cNvPr id="8" name="图片 7">
              <a:extLst>
                <a:ext uri="{FF2B5EF4-FFF2-40B4-BE49-F238E27FC236}">
                  <a16:creationId xmlns:a16="http://schemas.microsoft.com/office/drawing/2014/main" id="{707185BC-54B4-DC2D-1A9A-608C67DE3E48}"/>
                </a:ext>
              </a:extLst>
            </p:cNvPr>
            <p:cNvPicPr>
              <a:picLocks noChangeAspect="1"/>
            </p:cNvPicPr>
            <p:nvPr/>
          </p:nvPicPr>
          <p:blipFill rotWithShape="1">
            <a:blip r:embed="rId4"/>
            <a:srcRect l="27641" t="14390" r="27823" b="30096"/>
            <a:stretch/>
          </p:blipFill>
          <p:spPr>
            <a:xfrm>
              <a:off x="6685935" y="3620931"/>
              <a:ext cx="4385188" cy="3074669"/>
            </a:xfrm>
            <a:prstGeom prst="rect">
              <a:avLst/>
            </a:prstGeom>
          </p:spPr>
        </p:pic>
        <mc:AlternateContent xmlns:mc="http://schemas.openxmlformats.org/markup-compatibility/2006" xmlns:a14="http://schemas.microsoft.com/office/drawing/2010/main">
          <mc:Choice Requires="a14">
            <p:sp>
              <p:nvSpPr>
                <p:cNvPr id="9" name="文本框 8">
                  <a:extLst>
                    <a:ext uri="{FF2B5EF4-FFF2-40B4-BE49-F238E27FC236}">
                      <a16:creationId xmlns:a16="http://schemas.microsoft.com/office/drawing/2014/main" id="{58EB367A-604B-1004-B962-1E5E57E67122}"/>
                    </a:ext>
                  </a:extLst>
                </p:cNvPr>
                <p:cNvSpPr txBox="1"/>
                <p:nvPr/>
              </p:nvSpPr>
              <p:spPr>
                <a:xfrm>
                  <a:off x="7362517" y="3429000"/>
                  <a:ext cx="3032023" cy="1083630"/>
                </a:xfrm>
                <a:prstGeom prst="rect">
                  <a:avLst/>
                </a:prstGeom>
                <a:noFill/>
              </p:spPr>
              <p:txBody>
                <a:bodyPr wrap="square" rtlCol="0">
                  <a:spAutoFit/>
                </a:bodyPr>
                <a:lstStyle/>
                <a:p>
                  <a:r>
                    <a:rPr lang="en-US" altLang="zh-CN" dirty="0"/>
                    <a:t>Here horizon radius=1 and Penrose inequality requires </a:t>
                  </a:r>
                  <a14:m>
                    <m:oMath xmlns:m="http://schemas.openxmlformats.org/officeDocument/2006/math">
                      <m:f>
                        <m:fPr>
                          <m:ctrlPr>
                            <a:rPr lang="en-US" altLang="zh-CN" b="0" i="1" dirty="0" smtClean="0">
                              <a:latin typeface="Cambria Math" panose="02040503050406030204" pitchFamily="18" charset="0"/>
                            </a:rPr>
                          </m:ctrlPr>
                        </m:fPr>
                        <m:num>
                          <m:sSubSup>
                            <m:sSubSupPr>
                              <m:ctrlPr>
                                <a:rPr lang="en-US" altLang="zh-CN" b="0" i="1" dirty="0" smtClean="0">
                                  <a:latin typeface="Cambria Math" panose="02040503050406030204" pitchFamily="18" charset="0"/>
                                </a:rPr>
                              </m:ctrlPr>
                            </m:sSubSupPr>
                            <m:e>
                              <m:acc>
                                <m:accPr>
                                  <m:chr m:val="̃"/>
                                  <m:ctrlPr>
                                    <a:rPr lang="en-US" altLang="zh-CN" b="0" i="1" smtClean="0">
                                      <a:latin typeface="Cambria Math" panose="02040503050406030204" pitchFamily="18" charset="0"/>
                                    </a:rPr>
                                  </m:ctrlPr>
                                </m:accPr>
                                <m:e>
                                  <m:r>
                                    <a:rPr lang="en-US" altLang="zh-CN" b="0" i="1" smtClean="0">
                                      <a:latin typeface="Cambria Math" panose="02040503050406030204" pitchFamily="18" charset="0"/>
                                    </a:rPr>
                                    <m:t>𝑓</m:t>
                                  </m:r>
                                </m:e>
                              </m:acc>
                            </m:e>
                            <m:sub>
                              <m:r>
                                <a:rPr lang="en-US" altLang="zh-CN" b="0" i="1" dirty="0" smtClean="0">
                                  <a:latin typeface="Cambria Math" panose="02040503050406030204" pitchFamily="18" charset="0"/>
                                </a:rPr>
                                <m:t>0</m:t>
                              </m:r>
                            </m:sub>
                            <m:sup>
                              <m:r>
                                <a:rPr lang="en-US" altLang="zh-CN" b="0" i="1" dirty="0" smtClean="0">
                                  <a:latin typeface="Cambria Math" panose="02040503050406030204" pitchFamily="18" charset="0"/>
                                </a:rPr>
                                <m:t>3</m:t>
                              </m:r>
                            </m:sup>
                          </m:sSubSup>
                        </m:num>
                        <m:den>
                          <m:r>
                            <a:rPr lang="en-US" altLang="zh-CN" b="0" i="1" dirty="0" smtClean="0">
                              <a:latin typeface="Cambria Math" panose="02040503050406030204" pitchFamily="18" charset="0"/>
                            </a:rPr>
                            <m:t>2</m:t>
                          </m:r>
                        </m:den>
                      </m:f>
                      <m:r>
                        <a:rPr lang="en-US" altLang="zh-CN" b="0" i="1" dirty="0" smtClean="0">
                          <a:latin typeface="Cambria Math" panose="02040503050406030204" pitchFamily="18" charset="0"/>
                        </a:rPr>
                        <m:t>&gt;</m:t>
                      </m:r>
                      <m:f>
                        <m:fPr>
                          <m:ctrlPr>
                            <a:rPr lang="en-US" altLang="zh-CN" b="0" i="1" dirty="0" smtClean="0">
                              <a:latin typeface="Cambria Math" panose="02040503050406030204" pitchFamily="18" charset="0"/>
                            </a:rPr>
                          </m:ctrlPr>
                        </m:fPr>
                        <m:num>
                          <m:r>
                            <a:rPr lang="en-US" altLang="zh-CN" b="0" i="1" dirty="0" smtClean="0">
                              <a:latin typeface="Cambria Math" panose="02040503050406030204" pitchFamily="18" charset="0"/>
                            </a:rPr>
                            <m:t>1</m:t>
                          </m:r>
                        </m:num>
                        <m:den>
                          <m:r>
                            <a:rPr lang="en-US" altLang="zh-CN" b="0" i="1" dirty="0" smtClean="0">
                              <a:latin typeface="Cambria Math" panose="02040503050406030204" pitchFamily="18" charset="0"/>
                            </a:rPr>
                            <m:t>2</m:t>
                          </m:r>
                        </m:den>
                      </m:f>
                    </m:oMath>
                  </a14:m>
                  <a:endParaRPr lang="zh-CN" altLang="en-US" dirty="0"/>
                </a:p>
              </p:txBody>
            </p:sp>
          </mc:Choice>
          <mc:Fallback xmlns="">
            <p:sp>
              <p:nvSpPr>
                <p:cNvPr id="9" name="文本框 8">
                  <a:extLst>
                    <a:ext uri="{FF2B5EF4-FFF2-40B4-BE49-F238E27FC236}">
                      <a16:creationId xmlns:a16="http://schemas.microsoft.com/office/drawing/2014/main" id="{58EB367A-604B-1004-B962-1E5E57E67122}"/>
                    </a:ext>
                  </a:extLst>
                </p:cNvPr>
                <p:cNvSpPr txBox="1">
                  <a:spLocks noRot="1" noChangeAspect="1" noMove="1" noResize="1" noEditPoints="1" noAdjustHandles="1" noChangeArrowheads="1" noChangeShapeType="1" noTextEdit="1"/>
                </p:cNvSpPr>
                <p:nvPr/>
              </p:nvSpPr>
              <p:spPr>
                <a:xfrm>
                  <a:off x="7362517" y="3429000"/>
                  <a:ext cx="3032023" cy="1083630"/>
                </a:xfrm>
                <a:prstGeom prst="rect">
                  <a:avLst/>
                </a:prstGeom>
                <a:blipFill>
                  <a:blip r:embed="rId5"/>
                  <a:stretch>
                    <a:fillRect l="-1811" t="-2825" b="-2825"/>
                  </a:stretch>
                </a:blipFill>
              </p:spPr>
              <p:txBody>
                <a:bodyPr/>
                <a:lstStyle/>
                <a:p>
                  <a:r>
                    <a:rPr lang="zh-CN" altLang="en-US">
                      <a:noFill/>
                    </a:rPr>
                    <a:t> </a:t>
                  </a:r>
                </a:p>
              </p:txBody>
            </p:sp>
          </mc:Fallback>
        </mc:AlternateContent>
      </p:grpSp>
    </p:spTree>
    <p:extLst>
      <p:ext uri="{BB962C8B-B14F-4D97-AF65-F5344CB8AC3E}">
        <p14:creationId xmlns:p14="http://schemas.microsoft.com/office/powerpoint/2010/main" val="31954239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randombar(horizontal)">
                                      <p:cBhvr>
                                        <p:cTn id="7" dur="500"/>
                                        <p:tgtEl>
                                          <p:spTgt spid="3">
                                            <p:txEl>
                                              <p:pRg st="2" end="2"/>
                                            </p:txEl>
                                          </p:spTgt>
                                        </p:tgtEl>
                                      </p:cBhvr>
                                    </p:animEffect>
                                  </p:childTnLst>
                                </p:cTn>
                              </p:par>
                              <p:par>
                                <p:cTn id="8" presetID="14" presetClass="entr" presetSubtype="10" fill="hold" nodeType="with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animEffect transition="in" filter="randombar(horizontal)">
                                      <p:cBhvr>
                                        <p:cTn id="10" dur="500"/>
                                        <p:tgtEl>
                                          <p:spTgt spid="3">
                                            <p:txEl>
                                              <p:pRg st="3" end="3"/>
                                            </p:txEl>
                                          </p:spTgt>
                                        </p:tgtEl>
                                      </p:cBhvr>
                                    </p:animEffect>
                                  </p:childTnLst>
                                </p:cTn>
                              </p:par>
                              <p:par>
                                <p:cTn id="11" presetID="14" presetClass="entr" presetSubtype="1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animEffect transition="in" filter="randombar(horizontal)">
                                      <p:cBhvr>
                                        <p:cTn id="13" dur="500"/>
                                        <p:tgtEl>
                                          <p:spTgt spid="3">
                                            <p:txEl>
                                              <p:pRg st="5" end="5"/>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nodeType="click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randombar(horizontal)">
                                      <p:cBhvr>
                                        <p:cTn id="18" dur="500"/>
                                        <p:tgtEl>
                                          <p:spTgt spid="6">
                                            <p:txEl>
                                              <p:pRg st="0" end="0"/>
                                            </p:txEl>
                                          </p:spTgt>
                                        </p:tgtEl>
                                      </p:cBhvr>
                                    </p:animEffect>
                                  </p:childTnLst>
                                </p:cTn>
                              </p:par>
                              <p:par>
                                <p:cTn id="19" presetID="14" presetClass="entr" presetSubtype="10" fill="hold" nodeType="with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Effect transition="in" filter="randombar(horizontal)">
                                      <p:cBhvr>
                                        <p:cTn id="21" dur="500"/>
                                        <p:tgtEl>
                                          <p:spTgt spid="6">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nodeType="clickEffect">
                                  <p:stCondLst>
                                    <p:cond delay="0"/>
                                  </p:stCondLst>
                                  <p:childTnLst>
                                    <p:set>
                                      <p:cBhvr>
                                        <p:cTn id="25" dur="1" fill="hold">
                                          <p:stCondLst>
                                            <p:cond delay="0"/>
                                          </p:stCondLst>
                                        </p:cTn>
                                        <p:tgtEl>
                                          <p:spTgt spid="2"/>
                                        </p:tgtEl>
                                        <p:attrNameLst>
                                          <p:attrName>style.visibility</p:attrName>
                                        </p:attrNameLst>
                                      </p:cBhvr>
                                      <p:to>
                                        <p:strVal val="visible"/>
                                      </p:to>
                                    </p:set>
                                    <p:anim calcmode="lin" valueType="num">
                                      <p:cBhvr>
                                        <p:cTn id="26" dur="500" fill="hold"/>
                                        <p:tgtEl>
                                          <p:spTgt spid="2"/>
                                        </p:tgtEl>
                                        <p:attrNameLst>
                                          <p:attrName>ppt_w</p:attrName>
                                        </p:attrNameLst>
                                      </p:cBhvr>
                                      <p:tavLst>
                                        <p:tav tm="0">
                                          <p:val>
                                            <p:fltVal val="0"/>
                                          </p:val>
                                        </p:tav>
                                        <p:tav tm="100000">
                                          <p:val>
                                            <p:strVal val="#ppt_w"/>
                                          </p:val>
                                        </p:tav>
                                      </p:tavLst>
                                    </p:anim>
                                    <p:anim calcmode="lin" valueType="num">
                                      <p:cBhvr>
                                        <p:cTn id="27" dur="500" fill="hold"/>
                                        <p:tgtEl>
                                          <p:spTgt spid="2"/>
                                        </p:tgtEl>
                                        <p:attrNameLst>
                                          <p:attrName>ppt_h</p:attrName>
                                        </p:attrNameLst>
                                      </p:cBhvr>
                                      <p:tavLst>
                                        <p:tav tm="0">
                                          <p:val>
                                            <p:fltVal val="0"/>
                                          </p:val>
                                        </p:tav>
                                        <p:tav tm="100000">
                                          <p:val>
                                            <p:strVal val="#ppt_h"/>
                                          </p:val>
                                        </p:tav>
                                      </p:tavLst>
                                    </p:anim>
                                    <p:animEffect transition="in" filter="fade">
                                      <p:cBhvr>
                                        <p:cTn id="28" dur="500"/>
                                        <p:tgtEl>
                                          <p:spTgt spid="2"/>
                                        </p:tgtEl>
                                      </p:cBhvr>
                                    </p:animEffect>
                                  </p:childTnLst>
                                </p:cTn>
                              </p:par>
                            </p:childTnLst>
                          </p:cTn>
                        </p:par>
                      </p:childTnLst>
                    </p:cTn>
                  </p:par>
                  <p:par>
                    <p:cTn id="29" fill="hold">
                      <p:stCondLst>
                        <p:cond delay="indefinite"/>
                      </p:stCondLst>
                      <p:childTnLst>
                        <p:par>
                          <p:cTn id="30" fill="hold">
                            <p:stCondLst>
                              <p:cond delay="0"/>
                            </p:stCondLst>
                            <p:childTnLst>
                              <p:par>
                                <p:cTn id="31" presetID="14" presetClass="entr" presetSubtype="10" fill="hold" nodeType="clickEffect">
                                  <p:stCondLst>
                                    <p:cond delay="0"/>
                                  </p:stCondLst>
                                  <p:childTnLst>
                                    <p:set>
                                      <p:cBhvr>
                                        <p:cTn id="32" dur="1" fill="hold">
                                          <p:stCondLst>
                                            <p:cond delay="0"/>
                                          </p:stCondLst>
                                        </p:cTn>
                                        <p:tgtEl>
                                          <p:spTgt spid="6">
                                            <p:txEl>
                                              <p:pRg st="2" end="2"/>
                                            </p:txEl>
                                          </p:spTgt>
                                        </p:tgtEl>
                                        <p:attrNameLst>
                                          <p:attrName>style.visibility</p:attrName>
                                        </p:attrNameLst>
                                      </p:cBhvr>
                                      <p:to>
                                        <p:strVal val="visible"/>
                                      </p:to>
                                    </p:set>
                                    <p:animEffect transition="in" filter="randombar(horizontal)">
                                      <p:cBhvr>
                                        <p:cTn id="33"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596542C-3F1F-D3C0-4111-554BD1D5DF48}"/>
              </a:ext>
            </a:extLst>
          </p:cNvPr>
          <p:cNvSpPr>
            <a:spLocks noGrp="1"/>
          </p:cNvSpPr>
          <p:nvPr>
            <p:ph type="title"/>
          </p:nvPr>
        </p:nvSpPr>
        <p:spPr>
          <a:xfrm>
            <a:off x="342261" y="504296"/>
            <a:ext cx="10058400" cy="655910"/>
          </a:xfrm>
        </p:spPr>
        <p:txBody>
          <a:bodyPr>
            <a:normAutofit/>
          </a:bodyPr>
          <a:lstStyle/>
          <a:p>
            <a:r>
              <a:rPr lang="en-US" altLang="zh-CN" sz="3600" b="0" dirty="0">
                <a:latin typeface="+mn-lt"/>
              </a:rPr>
              <a:t>Further questions</a:t>
            </a:r>
            <a:endParaRPr lang="zh-CN" altLang="en-US" sz="3600" b="0" dirty="0">
              <a:latin typeface="+mn-lt"/>
            </a:endParaRPr>
          </a:p>
        </p:txBody>
      </p:sp>
      <p:sp>
        <p:nvSpPr>
          <p:cNvPr id="3" name="内容占位符 2">
            <a:extLst>
              <a:ext uri="{FF2B5EF4-FFF2-40B4-BE49-F238E27FC236}">
                <a16:creationId xmlns:a16="http://schemas.microsoft.com/office/drawing/2014/main" id="{CDE35188-2254-5C4E-8C69-90AF4CE4AAB7}"/>
              </a:ext>
            </a:extLst>
          </p:cNvPr>
          <p:cNvSpPr>
            <a:spLocks noGrp="1"/>
          </p:cNvSpPr>
          <p:nvPr>
            <p:ph idx="1"/>
          </p:nvPr>
        </p:nvSpPr>
        <p:spPr>
          <a:xfrm>
            <a:off x="1069848" y="1681316"/>
            <a:ext cx="10058400" cy="4581832"/>
          </a:xfrm>
        </p:spPr>
        <p:txBody>
          <a:bodyPr>
            <a:normAutofit/>
          </a:bodyPr>
          <a:lstStyle/>
          <a:p>
            <a:r>
              <a:rPr lang="en-US" altLang="zh-CN" dirty="0"/>
              <a:t>Can NEC insure Penrose inequality for static and stationary asymptotically flat black hole?</a:t>
            </a:r>
          </a:p>
          <a:p>
            <a:pPr marL="0" indent="0">
              <a:buNone/>
            </a:pPr>
            <a:r>
              <a:rPr lang="en-US" altLang="zh-CN" sz="1800" dirty="0">
                <a:solidFill>
                  <a:srgbClr val="FF0000"/>
                </a:solidFill>
              </a:rPr>
              <a:t>  If its true, we then obtain a new “positive mass theory” for black holes with only NEC. </a:t>
            </a:r>
          </a:p>
          <a:p>
            <a:endParaRPr lang="en-US" altLang="zh-CN" dirty="0"/>
          </a:p>
          <a:p>
            <a:r>
              <a:rPr lang="en-US" altLang="zh-CN" dirty="0"/>
              <a:t>Does most-frequently used holographic models sink into the </a:t>
            </a:r>
            <a:r>
              <a:rPr lang="en-US" altLang="zh-CN" sz="2000" dirty="0"/>
              <a:t>swampland created by Penrose inequality?</a:t>
            </a:r>
          </a:p>
          <a:p>
            <a:pPr marL="0" indent="0">
              <a:buNone/>
            </a:pPr>
            <a:r>
              <a:rPr lang="en-US" altLang="zh-CN" dirty="0"/>
              <a:t>   </a:t>
            </a:r>
            <a:r>
              <a:rPr lang="en-US" altLang="zh-CN" sz="1800" dirty="0">
                <a:solidFill>
                  <a:srgbClr val="FF0000"/>
                </a:solidFill>
              </a:rPr>
              <a:t>Saying free scalar field model of negative mass-square, holographic superconducting models and so on……</a:t>
            </a:r>
          </a:p>
          <a:p>
            <a:pPr marL="0" indent="0">
              <a:buNone/>
            </a:pPr>
            <a:endParaRPr lang="en-US" altLang="zh-CN" sz="1800" dirty="0">
              <a:solidFill>
                <a:srgbClr val="FF0000"/>
              </a:solidFill>
            </a:endParaRPr>
          </a:p>
          <a:p>
            <a:r>
              <a:rPr lang="en-US" altLang="zh-CN" dirty="0"/>
              <a:t>Can we redefine the mass suitably when source is nonzero so that Penrose inequality is still satisfied?</a:t>
            </a:r>
            <a:endParaRPr lang="zh-CN" altLang="en-US" dirty="0"/>
          </a:p>
        </p:txBody>
      </p:sp>
    </p:spTree>
    <p:extLst>
      <p:ext uri="{BB962C8B-B14F-4D97-AF65-F5344CB8AC3E}">
        <p14:creationId xmlns:p14="http://schemas.microsoft.com/office/powerpoint/2010/main" val="30842285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1)">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heel(1)">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wheel(1)">
                                      <p:cBhvr>
                                        <p:cTn id="17" dur="2000"/>
                                        <p:tgtEl>
                                          <p:spTgt spid="3">
                                            <p:txEl>
                                              <p:pRg st="3" end="3"/>
                                            </p:txEl>
                                          </p:spTgt>
                                        </p:tgtEl>
                                      </p:cBhvr>
                                    </p:animEffect>
                                  </p:childTnLst>
                                </p:cTn>
                              </p:par>
                              <p:par>
                                <p:cTn id="18" presetID="21" presetClass="entr" presetSubtype="1" fill="hold" grpId="0" nodeType="with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wheel(1)">
                                      <p:cBhvr>
                                        <p:cTn id="20" dur="2000"/>
                                        <p:tgtEl>
                                          <p:spTgt spid="3">
                                            <p:txEl>
                                              <p:pRg st="4" end="4"/>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1" presetClass="entr" presetSubtype="1"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wheel(1)">
                                      <p:cBhvr>
                                        <p:cTn id="25" dur="2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FF85D73-0A7F-D31E-3FF7-5CF38A82719C}"/>
              </a:ext>
            </a:extLst>
          </p:cNvPr>
          <p:cNvSpPr>
            <a:spLocks noGrp="1"/>
          </p:cNvSpPr>
          <p:nvPr>
            <p:ph type="title"/>
          </p:nvPr>
        </p:nvSpPr>
        <p:spPr>
          <a:xfrm>
            <a:off x="1066800" y="2199132"/>
            <a:ext cx="10058400" cy="1609344"/>
          </a:xfrm>
        </p:spPr>
        <p:txBody>
          <a:bodyPr/>
          <a:lstStyle/>
          <a:p>
            <a:pPr algn="ctr"/>
            <a:r>
              <a:rPr lang="en-US" altLang="zh-CN" dirty="0"/>
              <a:t>thanks a lot~</a:t>
            </a:r>
            <a:endParaRPr lang="zh-CN" altLang="en-US" dirty="0"/>
          </a:p>
        </p:txBody>
      </p:sp>
    </p:spTree>
    <p:extLst>
      <p:ext uri="{BB962C8B-B14F-4D97-AF65-F5344CB8AC3E}">
        <p14:creationId xmlns:p14="http://schemas.microsoft.com/office/powerpoint/2010/main" val="32450492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91873514-441E-43C0-99D5-F2196CF11BB4}"/>
              </a:ext>
            </a:extLst>
          </p:cNvPr>
          <p:cNvSpPr>
            <a:spLocks noGrp="1"/>
          </p:cNvSpPr>
          <p:nvPr>
            <p:ph idx="1"/>
          </p:nvPr>
        </p:nvSpPr>
        <p:spPr>
          <a:xfrm>
            <a:off x="501677" y="1207008"/>
            <a:ext cx="10058400" cy="2761446"/>
          </a:xfrm>
        </p:spPr>
        <p:txBody>
          <a:bodyPr>
            <a:normAutofit/>
          </a:bodyPr>
          <a:lstStyle/>
          <a:p>
            <a:r>
              <a:rPr lang="en-US" altLang="zh-CN" dirty="0"/>
              <a:t>Penrose and Hawking's theorems about singularity show that spacetime singularity will be inevitable in classical case;</a:t>
            </a:r>
          </a:p>
          <a:p>
            <a:endParaRPr lang="en-US" altLang="zh-CN" dirty="0"/>
          </a:p>
          <a:p>
            <a:r>
              <a:rPr lang="en-US" altLang="zh-CN" dirty="0"/>
              <a:t>To keep the </a:t>
            </a:r>
            <a:r>
              <a:rPr lang="en-US" altLang="zh-CN" dirty="0" err="1"/>
              <a:t>predicability</a:t>
            </a:r>
            <a:r>
              <a:rPr lang="en-US" altLang="zh-CN" dirty="0"/>
              <a:t> in general relativity, it was conjectured that the singularity must be hidden into a black hole (cosmic censorship);</a:t>
            </a:r>
            <a:endParaRPr lang="zh-CN" altLang="en-US" dirty="0"/>
          </a:p>
          <a:p>
            <a:endParaRPr lang="en-US" altLang="zh-CN" dirty="0"/>
          </a:p>
          <a:p>
            <a:r>
              <a:rPr lang="en-US" altLang="zh-CN" dirty="0"/>
              <a:t>One theoretical test of cosmic censorship:</a:t>
            </a:r>
          </a:p>
          <a:p>
            <a:endParaRPr lang="zh-CN" altLang="en-US" dirty="0"/>
          </a:p>
        </p:txBody>
      </p:sp>
      <mc:AlternateContent xmlns:mc="http://schemas.openxmlformats.org/markup-compatibility/2006" xmlns:a14="http://schemas.microsoft.com/office/drawing/2010/main">
        <mc:Choice Requires="a14">
          <p:sp>
            <p:nvSpPr>
              <p:cNvPr id="6" name="文本框 5">
                <a:extLst>
                  <a:ext uri="{FF2B5EF4-FFF2-40B4-BE49-F238E27FC236}">
                    <a16:creationId xmlns:a16="http://schemas.microsoft.com/office/drawing/2014/main" id="{60CECB7C-501C-40BD-8FC5-558416F1E5BF}"/>
                  </a:ext>
                </a:extLst>
              </p:cNvPr>
              <p:cNvSpPr txBox="1"/>
              <p:nvPr/>
            </p:nvSpPr>
            <p:spPr>
              <a:xfrm>
                <a:off x="206478" y="4161064"/>
                <a:ext cx="7513382" cy="2403222"/>
              </a:xfrm>
              <a:prstGeom prst="rect">
                <a:avLst/>
              </a:prstGeom>
              <a:noFill/>
            </p:spPr>
            <p:txBody>
              <a:bodyPr wrap="square" rtlCol="0">
                <a:spAutoFit/>
              </a:bodyPr>
              <a:lstStyle/>
              <a:p>
                <a:r>
                  <a:rPr lang="en-US" altLang="zh-CN" sz="2400" i="1" dirty="0">
                    <a:solidFill>
                      <a:schemeClr val="accent2">
                        <a:lumMod val="75000"/>
                      </a:schemeClr>
                    </a:solidFill>
                    <a:latin typeface="Times New Roman" panose="02020603050405020304" pitchFamily="18" charset="0"/>
                    <a:cs typeface="Times New Roman" panose="02020603050405020304" pitchFamily="18" charset="0"/>
                  </a:rPr>
                  <a:t>If a Cauchy slice contains a apparent horizon S, dominate energy condition (DEC) is satisfied, and M is the ADM energy on the slice, the inequality </a:t>
                </a:r>
              </a:p>
              <a:p>
                <a:pPr/>
                <a14:m>
                  <m:oMathPara xmlns:m="http://schemas.openxmlformats.org/officeDocument/2006/math">
                    <m:oMathParaPr>
                      <m:jc m:val="centerGroup"/>
                    </m:oMathParaPr>
                    <m:oMath xmlns:m="http://schemas.openxmlformats.org/officeDocument/2006/math">
                      <m:rad>
                        <m:radPr>
                          <m:degHide m:val="on"/>
                          <m:ctrlPr>
                            <a:rPr lang="en-US" altLang="zh-CN" sz="2400" b="0" i="1" smtClean="0">
                              <a:solidFill>
                                <a:schemeClr val="accent2">
                                  <a:lumMod val="75000"/>
                                </a:schemeClr>
                              </a:solidFill>
                              <a:latin typeface="Cambria Math" panose="02040503050406030204" pitchFamily="18" charset="0"/>
                            </a:rPr>
                          </m:ctrlPr>
                        </m:radPr>
                        <m:deg/>
                        <m:e>
                          <m:sSub>
                            <m:sSubPr>
                              <m:ctrlPr>
                                <a:rPr lang="en-US" altLang="zh-CN" sz="2400" i="1">
                                  <a:solidFill>
                                    <a:schemeClr val="accent2">
                                      <a:lumMod val="75000"/>
                                    </a:schemeClr>
                                  </a:solidFill>
                                  <a:latin typeface="Cambria Math" panose="02040503050406030204" pitchFamily="18" charset="0"/>
                                </a:rPr>
                              </m:ctrlPr>
                            </m:sSubPr>
                            <m:e>
                              <m:r>
                                <a:rPr lang="en-US" altLang="zh-CN" sz="2400" i="1">
                                  <a:solidFill>
                                    <a:schemeClr val="accent2">
                                      <a:lumMod val="75000"/>
                                    </a:schemeClr>
                                  </a:solidFill>
                                  <a:latin typeface="Cambria Math" panose="02040503050406030204" pitchFamily="18" charset="0"/>
                                </a:rPr>
                                <m:t>𝐴</m:t>
                              </m:r>
                            </m:e>
                            <m:sub>
                              <m:r>
                                <a:rPr lang="en-US" altLang="zh-CN" sz="2400" i="1">
                                  <a:solidFill>
                                    <a:schemeClr val="accent2">
                                      <a:lumMod val="75000"/>
                                    </a:schemeClr>
                                  </a:solidFill>
                                  <a:latin typeface="Cambria Math" panose="02040503050406030204" pitchFamily="18" charset="0"/>
                                </a:rPr>
                                <m:t>𝑚</m:t>
                              </m:r>
                            </m:sub>
                          </m:sSub>
                          <m:d>
                            <m:dPr>
                              <m:ctrlPr>
                                <a:rPr lang="en-US" altLang="zh-CN" sz="2400" i="1">
                                  <a:solidFill>
                                    <a:schemeClr val="accent2">
                                      <a:lumMod val="75000"/>
                                    </a:schemeClr>
                                  </a:solidFill>
                                  <a:latin typeface="Cambria Math" panose="02040503050406030204" pitchFamily="18" charset="0"/>
                                </a:rPr>
                              </m:ctrlPr>
                            </m:dPr>
                            <m:e>
                              <m:r>
                                <a:rPr lang="en-US" altLang="zh-CN" sz="2400" i="1">
                                  <a:solidFill>
                                    <a:schemeClr val="accent2">
                                      <a:lumMod val="75000"/>
                                    </a:schemeClr>
                                  </a:solidFill>
                                  <a:latin typeface="Cambria Math" panose="02040503050406030204" pitchFamily="18" charset="0"/>
                                </a:rPr>
                                <m:t>𝑆</m:t>
                              </m:r>
                            </m:e>
                          </m:d>
                          <m:r>
                            <a:rPr lang="en-US" altLang="zh-CN" sz="2400" i="1">
                              <a:solidFill>
                                <a:schemeClr val="accent2">
                                  <a:lumMod val="75000"/>
                                </a:schemeClr>
                              </a:solidFill>
                              <a:latin typeface="Cambria Math" panose="02040503050406030204" pitchFamily="18" charset="0"/>
                            </a:rPr>
                            <m:t>/16</m:t>
                          </m:r>
                          <m:r>
                            <a:rPr lang="en-US" altLang="zh-CN" sz="2400" i="1">
                              <a:solidFill>
                                <a:schemeClr val="accent2">
                                  <a:lumMod val="75000"/>
                                </a:schemeClr>
                              </a:solidFill>
                              <a:latin typeface="Cambria Math" panose="02040503050406030204" pitchFamily="18" charset="0"/>
                            </a:rPr>
                            <m:t>𝜋</m:t>
                          </m:r>
                        </m:e>
                      </m:rad>
                      <m:r>
                        <a:rPr lang="en-US" altLang="zh-CN" sz="2400" b="0" i="1" smtClean="0">
                          <a:solidFill>
                            <a:schemeClr val="accent2">
                              <a:lumMod val="75000"/>
                            </a:schemeClr>
                          </a:solidFill>
                          <a:latin typeface="Cambria Math" panose="02040503050406030204" pitchFamily="18" charset="0"/>
                        </a:rPr>
                        <m:t>≤</m:t>
                      </m:r>
                      <m:r>
                        <a:rPr lang="en-US" altLang="zh-CN" sz="2400" b="0" i="1" smtClean="0">
                          <a:solidFill>
                            <a:schemeClr val="accent2">
                              <a:lumMod val="75000"/>
                            </a:schemeClr>
                          </a:solidFill>
                          <a:latin typeface="Cambria Math" panose="02040503050406030204" pitchFamily="18" charset="0"/>
                        </a:rPr>
                        <m:t>𝑀</m:t>
                      </m:r>
                    </m:oMath>
                  </m:oMathPara>
                </a14:m>
                <a:endParaRPr lang="en-US" altLang="zh-CN" sz="2400" i="1" dirty="0">
                  <a:solidFill>
                    <a:schemeClr val="accent2">
                      <a:lumMod val="75000"/>
                    </a:schemeClr>
                  </a:solidFill>
                  <a:latin typeface="Times New Roman" panose="02020603050405020304" pitchFamily="18" charset="0"/>
                  <a:cs typeface="Times New Roman" panose="02020603050405020304" pitchFamily="18" charset="0"/>
                </a:endParaRPr>
              </a:p>
              <a:p>
                <a:r>
                  <a:rPr lang="en-US" altLang="zh-CN" sz="2400" i="1" dirty="0">
                    <a:solidFill>
                      <a:schemeClr val="accent2">
                        <a:lumMod val="75000"/>
                      </a:schemeClr>
                    </a:solidFill>
                    <a:latin typeface="Times New Roman" panose="02020603050405020304" pitchFamily="18" charset="0"/>
                    <a:cs typeface="Times New Roman" panose="02020603050405020304" pitchFamily="18" charset="0"/>
                  </a:rPr>
                  <a:t>must be true. Here A</a:t>
                </a:r>
                <a:r>
                  <a:rPr lang="en-US" altLang="zh-CN" sz="2400" i="1" baseline="-25000" dirty="0">
                    <a:solidFill>
                      <a:schemeClr val="accent2">
                        <a:lumMod val="75000"/>
                      </a:schemeClr>
                    </a:solidFill>
                    <a:latin typeface="Times New Roman" panose="02020603050405020304" pitchFamily="18" charset="0"/>
                    <a:cs typeface="Times New Roman" panose="02020603050405020304" pitchFamily="18" charset="0"/>
                  </a:rPr>
                  <a:t>m</a:t>
                </a:r>
                <a:r>
                  <a:rPr lang="en-US" altLang="zh-CN" sz="2400" i="1" dirty="0">
                    <a:solidFill>
                      <a:schemeClr val="accent2">
                        <a:lumMod val="75000"/>
                      </a:schemeClr>
                    </a:solidFill>
                    <a:latin typeface="Times New Roman" panose="02020603050405020304" pitchFamily="18" charset="0"/>
                    <a:cs typeface="Times New Roman" panose="02020603050405020304" pitchFamily="18" charset="0"/>
                  </a:rPr>
                  <a:t>(S) is the minimum area enclosure of S. (</a:t>
                </a:r>
                <a:r>
                  <a:rPr lang="en-US" altLang="zh-CN" sz="2400" b="1" i="1" dirty="0">
                    <a:solidFill>
                      <a:srgbClr val="FF0000"/>
                    </a:solidFill>
                    <a:latin typeface="Times New Roman" panose="02020603050405020304" pitchFamily="18" charset="0"/>
                    <a:cs typeface="Times New Roman" panose="02020603050405020304" pitchFamily="18" charset="0"/>
                  </a:rPr>
                  <a:t>Penrose inequality—open problem</a:t>
                </a:r>
                <a:r>
                  <a:rPr lang="en-US" altLang="zh-CN" sz="2400" i="1" dirty="0">
                    <a:solidFill>
                      <a:schemeClr val="accent2">
                        <a:lumMod val="75000"/>
                      </a:schemeClr>
                    </a:solidFill>
                    <a:latin typeface="Times New Roman" panose="02020603050405020304" pitchFamily="18" charset="0"/>
                    <a:cs typeface="Times New Roman" panose="02020603050405020304" pitchFamily="18" charset="0"/>
                  </a:rPr>
                  <a:t>)</a:t>
                </a:r>
                <a:endParaRPr lang="zh-CN" altLang="en-US" sz="2400" i="1" dirty="0">
                  <a:solidFill>
                    <a:schemeClr val="accent2">
                      <a:lumMod val="75000"/>
                    </a:schemeClr>
                  </a:solidFill>
                  <a:latin typeface="Times New Roman" panose="02020603050405020304" pitchFamily="18" charset="0"/>
                  <a:cs typeface="Times New Roman" panose="02020603050405020304" pitchFamily="18" charset="0"/>
                </a:endParaRPr>
              </a:p>
            </p:txBody>
          </p:sp>
        </mc:Choice>
        <mc:Fallback xmlns="">
          <p:sp>
            <p:nvSpPr>
              <p:cNvPr id="6" name="文本框 5">
                <a:extLst>
                  <a:ext uri="{FF2B5EF4-FFF2-40B4-BE49-F238E27FC236}">
                    <a16:creationId xmlns:a16="http://schemas.microsoft.com/office/drawing/2014/main" id="{60CECB7C-501C-40BD-8FC5-558416F1E5BF}"/>
                  </a:ext>
                </a:extLst>
              </p:cNvPr>
              <p:cNvSpPr txBox="1">
                <a:spLocks noRot="1" noChangeAspect="1" noMove="1" noResize="1" noEditPoints="1" noAdjustHandles="1" noChangeArrowheads="1" noChangeShapeType="1" noTextEdit="1"/>
              </p:cNvSpPr>
              <p:nvPr/>
            </p:nvSpPr>
            <p:spPr>
              <a:xfrm>
                <a:off x="206478" y="4161064"/>
                <a:ext cx="7513382" cy="2403222"/>
              </a:xfrm>
              <a:prstGeom prst="rect">
                <a:avLst/>
              </a:prstGeom>
              <a:blipFill>
                <a:blip r:embed="rId2"/>
                <a:stretch>
                  <a:fillRect l="-1299" t="-2030" b="-4315"/>
                </a:stretch>
              </a:blipFill>
            </p:spPr>
            <p:txBody>
              <a:bodyPr/>
              <a:lstStyle/>
              <a:p>
                <a:r>
                  <a:rPr lang="zh-CN" altLang="en-US">
                    <a:noFill/>
                  </a:rPr>
                  <a:t> </a:t>
                </a:r>
              </a:p>
            </p:txBody>
          </p:sp>
        </mc:Fallback>
      </mc:AlternateContent>
      <p:grpSp>
        <p:nvGrpSpPr>
          <p:cNvPr id="10" name="组合 9">
            <a:extLst>
              <a:ext uri="{FF2B5EF4-FFF2-40B4-BE49-F238E27FC236}">
                <a16:creationId xmlns:a16="http://schemas.microsoft.com/office/drawing/2014/main" id="{B8C52156-31B4-97D5-3970-33A1A9D653A3}"/>
              </a:ext>
            </a:extLst>
          </p:cNvPr>
          <p:cNvGrpSpPr/>
          <p:nvPr/>
        </p:nvGrpSpPr>
        <p:grpSpPr>
          <a:xfrm>
            <a:off x="7706367" y="3342397"/>
            <a:ext cx="3846136" cy="2006665"/>
            <a:chOff x="7706367" y="3342397"/>
            <a:chExt cx="3846136" cy="2006665"/>
          </a:xfrm>
        </p:grpSpPr>
        <p:sp>
          <p:nvSpPr>
            <p:cNvPr id="7" name="流程图: 数据 5">
              <a:extLst>
                <a:ext uri="{FF2B5EF4-FFF2-40B4-BE49-F238E27FC236}">
                  <a16:creationId xmlns:a16="http://schemas.microsoft.com/office/drawing/2014/main" id="{E8B1F7F9-6A26-4B2E-8239-E17443549C7D}"/>
                </a:ext>
              </a:extLst>
            </p:cNvPr>
            <p:cNvSpPr/>
            <p:nvPr/>
          </p:nvSpPr>
          <p:spPr>
            <a:xfrm>
              <a:off x="7706367" y="3342397"/>
              <a:ext cx="3846136" cy="1637334"/>
            </a:xfrm>
            <a:custGeom>
              <a:avLst/>
              <a:gdLst>
                <a:gd name="connsiteX0" fmla="*/ 0 w 3846136"/>
                <a:gd name="connsiteY0" fmla="*/ 1637334 h 1637334"/>
                <a:gd name="connsiteX1" fmla="*/ 199999 w 3846136"/>
                <a:gd name="connsiteY1" fmla="*/ 1211627 h 1637334"/>
                <a:gd name="connsiteX2" fmla="*/ 407690 w 3846136"/>
                <a:gd name="connsiteY2" fmla="*/ 769547 h 1637334"/>
                <a:gd name="connsiteX3" fmla="*/ 576920 w 3846136"/>
                <a:gd name="connsiteY3" fmla="*/ 409334 h 1637334"/>
                <a:gd name="connsiteX4" fmla="*/ 769227 w 3846136"/>
                <a:gd name="connsiteY4" fmla="*/ 0 h 1637334"/>
                <a:gd name="connsiteX5" fmla="*/ 1282045 w 3846136"/>
                <a:gd name="connsiteY5" fmla="*/ 0 h 1637334"/>
                <a:gd name="connsiteX6" fmla="*/ 1825632 w 3846136"/>
                <a:gd name="connsiteY6" fmla="*/ 0 h 1637334"/>
                <a:gd name="connsiteX7" fmla="*/ 2307682 w 3846136"/>
                <a:gd name="connsiteY7" fmla="*/ 0 h 1637334"/>
                <a:gd name="connsiteX8" fmla="*/ 2728192 w 3846136"/>
                <a:gd name="connsiteY8" fmla="*/ 0 h 1637334"/>
                <a:gd name="connsiteX9" fmla="*/ 3210241 w 3846136"/>
                <a:gd name="connsiteY9" fmla="*/ 0 h 1637334"/>
                <a:gd name="connsiteX10" fmla="*/ 3846136 w 3846136"/>
                <a:gd name="connsiteY10" fmla="*/ 0 h 1637334"/>
                <a:gd name="connsiteX11" fmla="*/ 3638444 w 3846136"/>
                <a:gd name="connsiteY11" fmla="*/ 442080 h 1637334"/>
                <a:gd name="connsiteX12" fmla="*/ 3430753 w 3846136"/>
                <a:gd name="connsiteY12" fmla="*/ 884160 h 1637334"/>
                <a:gd name="connsiteX13" fmla="*/ 3076908 w 3846136"/>
                <a:gd name="connsiteY13" fmla="*/ 1637334 h 1637334"/>
                <a:gd name="connsiteX14" fmla="*/ 2625628 w 3846136"/>
                <a:gd name="connsiteY14" fmla="*/ 1637334 h 1637334"/>
                <a:gd name="connsiteX15" fmla="*/ 2112810 w 3846136"/>
                <a:gd name="connsiteY15" fmla="*/ 1637334 h 1637334"/>
                <a:gd name="connsiteX16" fmla="*/ 1599992 w 3846136"/>
                <a:gd name="connsiteY16" fmla="*/ 1637334 h 1637334"/>
                <a:gd name="connsiteX17" fmla="*/ 1025636 w 3846136"/>
                <a:gd name="connsiteY17" fmla="*/ 1637334 h 1637334"/>
                <a:gd name="connsiteX18" fmla="*/ 574356 w 3846136"/>
                <a:gd name="connsiteY18" fmla="*/ 1637334 h 1637334"/>
                <a:gd name="connsiteX19" fmla="*/ 0 w 3846136"/>
                <a:gd name="connsiteY19" fmla="*/ 1637334 h 1637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846136" h="1637334" fill="none" extrusionOk="0">
                  <a:moveTo>
                    <a:pt x="0" y="1637334"/>
                  </a:moveTo>
                  <a:cubicBezTo>
                    <a:pt x="13817" y="1525715"/>
                    <a:pt x="170371" y="1309003"/>
                    <a:pt x="199999" y="1211627"/>
                  </a:cubicBezTo>
                  <a:cubicBezTo>
                    <a:pt x="229627" y="1114251"/>
                    <a:pt x="376182" y="864766"/>
                    <a:pt x="407690" y="769547"/>
                  </a:cubicBezTo>
                  <a:cubicBezTo>
                    <a:pt x="439199" y="674328"/>
                    <a:pt x="544830" y="489455"/>
                    <a:pt x="576920" y="409334"/>
                  </a:cubicBezTo>
                  <a:cubicBezTo>
                    <a:pt x="609010" y="329213"/>
                    <a:pt x="699102" y="183046"/>
                    <a:pt x="769227" y="0"/>
                  </a:cubicBezTo>
                  <a:cubicBezTo>
                    <a:pt x="895275" y="-26756"/>
                    <a:pt x="1059905" y="18445"/>
                    <a:pt x="1282045" y="0"/>
                  </a:cubicBezTo>
                  <a:cubicBezTo>
                    <a:pt x="1504185" y="-18445"/>
                    <a:pt x="1588729" y="12956"/>
                    <a:pt x="1825632" y="0"/>
                  </a:cubicBezTo>
                  <a:cubicBezTo>
                    <a:pt x="2062535" y="-12956"/>
                    <a:pt x="2186050" y="31085"/>
                    <a:pt x="2307682" y="0"/>
                  </a:cubicBezTo>
                  <a:cubicBezTo>
                    <a:pt x="2429314" y="-31085"/>
                    <a:pt x="2520594" y="47399"/>
                    <a:pt x="2728192" y="0"/>
                  </a:cubicBezTo>
                  <a:cubicBezTo>
                    <a:pt x="2935790" y="-47399"/>
                    <a:pt x="3062435" y="35281"/>
                    <a:pt x="3210241" y="0"/>
                  </a:cubicBezTo>
                  <a:cubicBezTo>
                    <a:pt x="3358047" y="-35281"/>
                    <a:pt x="3684785" y="41349"/>
                    <a:pt x="3846136" y="0"/>
                  </a:cubicBezTo>
                  <a:cubicBezTo>
                    <a:pt x="3798818" y="235285"/>
                    <a:pt x="3672916" y="347674"/>
                    <a:pt x="3638444" y="442080"/>
                  </a:cubicBezTo>
                  <a:cubicBezTo>
                    <a:pt x="3603972" y="536486"/>
                    <a:pt x="3508182" y="661604"/>
                    <a:pt x="3430753" y="884160"/>
                  </a:cubicBezTo>
                  <a:cubicBezTo>
                    <a:pt x="3353324" y="1106716"/>
                    <a:pt x="3073850" y="1446140"/>
                    <a:pt x="3076908" y="1637334"/>
                  </a:cubicBezTo>
                  <a:cubicBezTo>
                    <a:pt x="2863049" y="1650086"/>
                    <a:pt x="2783040" y="1610596"/>
                    <a:pt x="2625628" y="1637334"/>
                  </a:cubicBezTo>
                  <a:cubicBezTo>
                    <a:pt x="2468216" y="1664072"/>
                    <a:pt x="2297978" y="1626327"/>
                    <a:pt x="2112810" y="1637334"/>
                  </a:cubicBezTo>
                  <a:cubicBezTo>
                    <a:pt x="1927642" y="1648341"/>
                    <a:pt x="1783693" y="1605546"/>
                    <a:pt x="1599992" y="1637334"/>
                  </a:cubicBezTo>
                  <a:cubicBezTo>
                    <a:pt x="1416291" y="1669122"/>
                    <a:pt x="1234120" y="1618161"/>
                    <a:pt x="1025636" y="1637334"/>
                  </a:cubicBezTo>
                  <a:cubicBezTo>
                    <a:pt x="817152" y="1656507"/>
                    <a:pt x="736374" y="1610459"/>
                    <a:pt x="574356" y="1637334"/>
                  </a:cubicBezTo>
                  <a:cubicBezTo>
                    <a:pt x="412338" y="1664209"/>
                    <a:pt x="173542" y="1593004"/>
                    <a:pt x="0" y="1637334"/>
                  </a:cubicBezTo>
                  <a:close/>
                </a:path>
                <a:path w="3846136" h="1637334" stroke="0" extrusionOk="0">
                  <a:moveTo>
                    <a:pt x="0" y="1637334"/>
                  </a:moveTo>
                  <a:cubicBezTo>
                    <a:pt x="31373" y="1456526"/>
                    <a:pt x="125741" y="1399052"/>
                    <a:pt x="207691" y="1195254"/>
                  </a:cubicBezTo>
                  <a:cubicBezTo>
                    <a:pt x="289641" y="991456"/>
                    <a:pt x="335178" y="925481"/>
                    <a:pt x="376921" y="835040"/>
                  </a:cubicBezTo>
                  <a:cubicBezTo>
                    <a:pt x="418664" y="744599"/>
                    <a:pt x="502764" y="659781"/>
                    <a:pt x="553843" y="458454"/>
                  </a:cubicBezTo>
                  <a:cubicBezTo>
                    <a:pt x="604922" y="257127"/>
                    <a:pt x="720774" y="221480"/>
                    <a:pt x="769227" y="0"/>
                  </a:cubicBezTo>
                  <a:cubicBezTo>
                    <a:pt x="1015485" y="-62162"/>
                    <a:pt x="1089726" y="34510"/>
                    <a:pt x="1312814" y="0"/>
                  </a:cubicBezTo>
                  <a:cubicBezTo>
                    <a:pt x="1535902" y="-34510"/>
                    <a:pt x="1578850" y="55512"/>
                    <a:pt x="1794863" y="0"/>
                  </a:cubicBezTo>
                  <a:cubicBezTo>
                    <a:pt x="2010876" y="-55512"/>
                    <a:pt x="2204101" y="32029"/>
                    <a:pt x="2307682" y="0"/>
                  </a:cubicBezTo>
                  <a:cubicBezTo>
                    <a:pt x="2411263" y="-32029"/>
                    <a:pt x="2624603" y="54295"/>
                    <a:pt x="2851269" y="0"/>
                  </a:cubicBezTo>
                  <a:cubicBezTo>
                    <a:pt x="3077935" y="-54295"/>
                    <a:pt x="3211177" y="43270"/>
                    <a:pt x="3364087" y="0"/>
                  </a:cubicBezTo>
                  <a:cubicBezTo>
                    <a:pt x="3516997" y="-43270"/>
                    <a:pt x="3697547" y="29364"/>
                    <a:pt x="3846136" y="0"/>
                  </a:cubicBezTo>
                  <a:cubicBezTo>
                    <a:pt x="3814787" y="106027"/>
                    <a:pt x="3721297" y="180274"/>
                    <a:pt x="3676906" y="360213"/>
                  </a:cubicBezTo>
                  <a:cubicBezTo>
                    <a:pt x="3632515" y="540152"/>
                    <a:pt x="3499731" y="663801"/>
                    <a:pt x="3476907" y="785920"/>
                  </a:cubicBezTo>
                  <a:cubicBezTo>
                    <a:pt x="3454082" y="908039"/>
                    <a:pt x="3349866" y="1029374"/>
                    <a:pt x="3299984" y="1162507"/>
                  </a:cubicBezTo>
                  <a:cubicBezTo>
                    <a:pt x="3250103" y="1295640"/>
                    <a:pt x="3158626" y="1392260"/>
                    <a:pt x="3076908" y="1637334"/>
                  </a:cubicBezTo>
                  <a:cubicBezTo>
                    <a:pt x="2921557" y="1684012"/>
                    <a:pt x="2773131" y="1600312"/>
                    <a:pt x="2625628" y="1637334"/>
                  </a:cubicBezTo>
                  <a:cubicBezTo>
                    <a:pt x="2478125" y="1674356"/>
                    <a:pt x="2302377" y="1613615"/>
                    <a:pt x="2143579" y="1637334"/>
                  </a:cubicBezTo>
                  <a:cubicBezTo>
                    <a:pt x="1984781" y="1661053"/>
                    <a:pt x="1891931" y="1607434"/>
                    <a:pt x="1692299" y="1637334"/>
                  </a:cubicBezTo>
                  <a:cubicBezTo>
                    <a:pt x="1492667" y="1667234"/>
                    <a:pt x="1392443" y="1626863"/>
                    <a:pt x="1117943" y="1637334"/>
                  </a:cubicBezTo>
                  <a:cubicBezTo>
                    <a:pt x="843443" y="1647805"/>
                    <a:pt x="882329" y="1591911"/>
                    <a:pt x="666663" y="1637334"/>
                  </a:cubicBezTo>
                  <a:cubicBezTo>
                    <a:pt x="450997" y="1682757"/>
                    <a:pt x="146774" y="1616034"/>
                    <a:pt x="0" y="1637334"/>
                  </a:cubicBezTo>
                  <a:close/>
                </a:path>
              </a:pathLst>
            </a:custGeom>
            <a:ln w="38100">
              <a:extLst>
                <a:ext uri="{C807C97D-BFC1-408E-A445-0C87EB9F89A2}">
                  <ask:lineSketchStyleProps xmlns="" xmlns:ask="http://schemas.microsoft.com/office/drawing/2018/sketchyshapes" sd="3382564630">
                    <a:prstGeom prst="flowChartInputOutput">
                      <a:avLst/>
                    </a:prstGeom>
                    <ask:type>
                      <ask:lineSketchScribble/>
                    </ask:type>
                  </ask:lineSketchStyleProps>
                </a:ext>
              </a:extLst>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dirty="0"/>
            </a:p>
          </p:txBody>
        </p:sp>
        <p:sp>
          <p:nvSpPr>
            <p:cNvPr id="8" name="任意多边形: 形状 7">
              <a:extLst>
                <a:ext uri="{FF2B5EF4-FFF2-40B4-BE49-F238E27FC236}">
                  <a16:creationId xmlns:a16="http://schemas.microsoft.com/office/drawing/2014/main" id="{24313B4E-55C7-4BC7-AFB4-85745724E7E6}"/>
                </a:ext>
              </a:extLst>
            </p:cNvPr>
            <p:cNvSpPr/>
            <p:nvPr/>
          </p:nvSpPr>
          <p:spPr>
            <a:xfrm>
              <a:off x="8946167" y="3535007"/>
              <a:ext cx="1147146" cy="1252113"/>
            </a:xfrm>
            <a:custGeom>
              <a:avLst/>
              <a:gdLst>
                <a:gd name="connsiteX0" fmla="*/ 2058807 w 3845787"/>
                <a:gd name="connsiteY0" fmla="*/ 358439 h 2928347"/>
                <a:gd name="connsiteX1" fmla="*/ 1266956 w 3845787"/>
                <a:gd name="connsiteY1" fmla="*/ 980608 h 2928347"/>
                <a:gd name="connsiteX2" fmla="*/ 154593 w 3845787"/>
                <a:gd name="connsiteY2" fmla="*/ 1046596 h 2928347"/>
                <a:gd name="connsiteX3" fmla="*/ 69751 w 3845787"/>
                <a:gd name="connsiteY3" fmla="*/ 1866728 h 2928347"/>
                <a:gd name="connsiteX4" fmla="*/ 729628 w 3845787"/>
                <a:gd name="connsiteY4" fmla="*/ 2375775 h 2928347"/>
                <a:gd name="connsiteX5" fmla="*/ 3435121 w 3845787"/>
                <a:gd name="connsiteY5" fmla="*/ 2913103 h 2928347"/>
                <a:gd name="connsiteX6" fmla="*/ 3585949 w 3845787"/>
                <a:gd name="connsiteY6" fmla="*/ 1744180 h 2928347"/>
                <a:gd name="connsiteX7" fmla="*/ 3793339 w 3845787"/>
                <a:gd name="connsiteY7" fmla="*/ 452707 h 2928347"/>
                <a:gd name="connsiteX8" fmla="*/ 2520721 w 3845787"/>
                <a:gd name="connsiteY8" fmla="*/ 221 h 2928347"/>
                <a:gd name="connsiteX9" fmla="*/ 2058807 w 3845787"/>
                <a:gd name="connsiteY9" fmla="*/ 358439 h 2928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45787" h="2928347">
                  <a:moveTo>
                    <a:pt x="2058807" y="358439"/>
                  </a:moveTo>
                  <a:cubicBezTo>
                    <a:pt x="1849846" y="521837"/>
                    <a:pt x="1584325" y="865915"/>
                    <a:pt x="1266956" y="980608"/>
                  </a:cubicBezTo>
                  <a:cubicBezTo>
                    <a:pt x="949587" y="1095301"/>
                    <a:pt x="354127" y="898909"/>
                    <a:pt x="154593" y="1046596"/>
                  </a:cubicBezTo>
                  <a:cubicBezTo>
                    <a:pt x="-44941" y="1194283"/>
                    <a:pt x="-26088" y="1645198"/>
                    <a:pt x="69751" y="1866728"/>
                  </a:cubicBezTo>
                  <a:cubicBezTo>
                    <a:pt x="165590" y="2088258"/>
                    <a:pt x="168733" y="2201379"/>
                    <a:pt x="729628" y="2375775"/>
                  </a:cubicBezTo>
                  <a:cubicBezTo>
                    <a:pt x="1290523" y="2550171"/>
                    <a:pt x="2959068" y="3018369"/>
                    <a:pt x="3435121" y="2913103"/>
                  </a:cubicBezTo>
                  <a:cubicBezTo>
                    <a:pt x="3911174" y="2807837"/>
                    <a:pt x="3526246" y="2154246"/>
                    <a:pt x="3585949" y="1744180"/>
                  </a:cubicBezTo>
                  <a:cubicBezTo>
                    <a:pt x="3645652" y="1334114"/>
                    <a:pt x="3970877" y="743367"/>
                    <a:pt x="3793339" y="452707"/>
                  </a:cubicBezTo>
                  <a:cubicBezTo>
                    <a:pt x="3615801" y="162047"/>
                    <a:pt x="2808238" y="8077"/>
                    <a:pt x="2520721" y="221"/>
                  </a:cubicBezTo>
                  <a:cubicBezTo>
                    <a:pt x="2233204" y="-7635"/>
                    <a:pt x="2267768" y="195041"/>
                    <a:pt x="2058807" y="358439"/>
                  </a:cubicBezTo>
                  <a:close/>
                </a:path>
              </a:pathLst>
            </a:custGeom>
            <a:ln w="476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i="1" dirty="0"/>
                <a:t>S</a:t>
              </a:r>
              <a:endParaRPr lang="zh-CN" altLang="en-US" sz="2400" b="1" i="1" dirty="0"/>
            </a:p>
          </p:txBody>
        </p:sp>
        <p:sp>
          <p:nvSpPr>
            <p:cNvPr id="9" name="文本框 8">
              <a:extLst>
                <a:ext uri="{FF2B5EF4-FFF2-40B4-BE49-F238E27FC236}">
                  <a16:creationId xmlns:a16="http://schemas.microsoft.com/office/drawing/2014/main" id="{207FF8F1-8B9F-47D0-9873-CC3647F50956}"/>
                </a:ext>
              </a:extLst>
            </p:cNvPr>
            <p:cNvSpPr txBox="1"/>
            <p:nvPr/>
          </p:nvSpPr>
          <p:spPr>
            <a:xfrm>
              <a:off x="8712285" y="4979730"/>
              <a:ext cx="1671294" cy="369332"/>
            </a:xfrm>
            <a:prstGeom prst="rect">
              <a:avLst/>
            </a:prstGeom>
            <a:noFill/>
          </p:spPr>
          <p:txBody>
            <a:bodyPr wrap="square" rtlCol="0">
              <a:spAutoFit/>
            </a:bodyPr>
            <a:lstStyle/>
            <a:p>
              <a:pPr algn="ctr"/>
              <a:r>
                <a:rPr lang="en-US" altLang="zh-CN" b="1" i="1" dirty="0"/>
                <a:t>Cauchy slice</a:t>
              </a:r>
              <a:endParaRPr lang="zh-CN" altLang="en-US" b="1" i="1" dirty="0"/>
            </a:p>
          </p:txBody>
        </p:sp>
      </p:grpSp>
      <p:sp>
        <p:nvSpPr>
          <p:cNvPr id="2" name="文本框 1">
            <a:extLst>
              <a:ext uri="{FF2B5EF4-FFF2-40B4-BE49-F238E27FC236}">
                <a16:creationId xmlns:a16="http://schemas.microsoft.com/office/drawing/2014/main" id="{A5F9AE76-BB09-E5F2-AB7E-04BA9BAB0AAA}"/>
              </a:ext>
            </a:extLst>
          </p:cNvPr>
          <p:cNvSpPr txBox="1"/>
          <p:nvPr/>
        </p:nvSpPr>
        <p:spPr>
          <a:xfrm>
            <a:off x="710214" y="488272"/>
            <a:ext cx="7670306" cy="584775"/>
          </a:xfrm>
          <a:prstGeom prst="rect">
            <a:avLst/>
          </a:prstGeom>
          <a:noFill/>
        </p:spPr>
        <p:txBody>
          <a:bodyPr wrap="square" rtlCol="0">
            <a:spAutoFit/>
          </a:bodyPr>
          <a:lstStyle/>
          <a:p>
            <a:r>
              <a:rPr lang="en-US" altLang="zh-CN" sz="3200" dirty="0"/>
              <a:t>Basics of Penrose inequality</a:t>
            </a:r>
          </a:p>
        </p:txBody>
      </p:sp>
      <p:sp>
        <p:nvSpPr>
          <p:cNvPr id="5" name="文本框 4">
            <a:extLst>
              <a:ext uri="{FF2B5EF4-FFF2-40B4-BE49-F238E27FC236}">
                <a16:creationId xmlns:a16="http://schemas.microsoft.com/office/drawing/2014/main" id="{80D6A29E-DFC8-FF66-01DD-1D0BD3742019}"/>
              </a:ext>
            </a:extLst>
          </p:cNvPr>
          <p:cNvSpPr txBox="1"/>
          <p:nvPr/>
        </p:nvSpPr>
        <p:spPr>
          <a:xfrm>
            <a:off x="6943329" y="6133078"/>
            <a:ext cx="4393279" cy="646331"/>
          </a:xfrm>
          <a:prstGeom prst="rect">
            <a:avLst/>
          </a:prstGeom>
          <a:noFill/>
          <a:ln w="28575">
            <a:solidFill>
              <a:srgbClr val="FF0000"/>
            </a:solidFill>
          </a:ln>
        </p:spPr>
        <p:txBody>
          <a:bodyPr wrap="square" rtlCol="0">
            <a:spAutoFit/>
          </a:bodyPr>
          <a:lstStyle/>
          <a:p>
            <a:r>
              <a:rPr lang="en-US" altLang="zh-CN" dirty="0"/>
              <a:t>The positive energy theorem is a corollary of Penrose inequality!</a:t>
            </a:r>
            <a:endParaRPr lang="zh-CN" altLang="en-US" dirty="0"/>
          </a:p>
        </p:txBody>
      </p:sp>
    </p:spTree>
    <p:extLst>
      <p:ext uri="{BB962C8B-B14F-4D97-AF65-F5344CB8AC3E}">
        <p14:creationId xmlns:p14="http://schemas.microsoft.com/office/powerpoint/2010/main" val="35327292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randombar(horizontal)">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circle(in)">
                                      <p:cBhvr>
                                        <p:cTn id="22" dur="20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randombar(horizontal)">
                                      <p:cBhvr>
                                        <p:cTn id="27" dur="500"/>
                                        <p:tgtEl>
                                          <p:spTgt spid="6"/>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randombar(horizontal)">
                                      <p:cBhvr>
                                        <p:cTn id="3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p:bldP spid="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2">
                <a:extLst>
                  <a:ext uri="{FF2B5EF4-FFF2-40B4-BE49-F238E27FC236}">
                    <a16:creationId xmlns:a16="http://schemas.microsoft.com/office/drawing/2014/main" id="{29992220-7F72-FEEC-D761-11F745664AB3}"/>
                  </a:ext>
                </a:extLst>
              </p:cNvPr>
              <p:cNvSpPr>
                <a:spLocks noGrp="1"/>
              </p:cNvSpPr>
              <p:nvPr>
                <p:ph idx="1"/>
              </p:nvPr>
            </p:nvSpPr>
            <p:spPr>
              <a:xfrm>
                <a:off x="188044" y="748526"/>
                <a:ext cx="7741700" cy="5360948"/>
              </a:xfrm>
            </p:spPr>
            <p:txBody>
              <a:bodyPr/>
              <a:lstStyle/>
              <a:p>
                <a:r>
                  <a:rPr lang="en-US" altLang="zh-CN" sz="2000" dirty="0"/>
                  <a:t>An initial data set has an apparent horizon </a:t>
                </a:r>
                <a:r>
                  <a:rPr lang="en-US" altLang="zh-CN" dirty="0"/>
                  <a:t>S </a:t>
                </a:r>
                <a:r>
                  <a:rPr lang="en-US" altLang="zh-CN" sz="2000" dirty="0"/>
                  <a:t>with ADM mass M;</a:t>
                </a:r>
              </a:p>
              <a:p>
                <a:endParaRPr lang="en-US" altLang="zh-CN" dirty="0"/>
              </a:p>
              <a:p>
                <a:r>
                  <a:rPr lang="en-US" altLang="zh-CN" dirty="0"/>
                  <a:t>The initial data containing </a:t>
                </a:r>
                <a:r>
                  <a:rPr lang="en-US" altLang="zh-CN" sz="2000" dirty="0"/>
                  <a:t>an apparent horizon </a:t>
                </a:r>
                <a:r>
                  <a:rPr lang="en-US" altLang="zh-CN" dirty="0"/>
                  <a:t>must develop singularity by assuming null energy condition (NEC).</a:t>
                </a:r>
              </a:p>
              <a:p>
                <a:endParaRPr lang="en-US" altLang="zh-CN" sz="2000" dirty="0"/>
              </a:p>
              <a:p>
                <a:r>
                  <a:rPr lang="en-US" altLang="zh-CN" dirty="0"/>
                  <a:t>Under cosmic censorship, it is a black hole spacetime, i.e.</a:t>
                </a:r>
              </a:p>
              <a:p>
                <a:pPr marL="0" indent="0">
                  <a:buNone/>
                </a:pPr>
                <a14:m>
                  <m:oMathPara xmlns:m="http://schemas.openxmlformats.org/officeDocument/2006/math">
                    <m:oMathParaPr>
                      <m:jc m:val="centerGroup"/>
                    </m:oMathParaPr>
                    <m:oMath xmlns:m="http://schemas.openxmlformats.org/officeDocument/2006/math">
                      <m:sSup>
                        <m:sSupPr>
                          <m:ctrlPr>
                            <a:rPr lang="en-US" altLang="zh-CN" b="0" i="1" smtClean="0">
                              <a:latin typeface="Cambria Math" panose="02040503050406030204" pitchFamily="18" charset="0"/>
                            </a:rPr>
                          </m:ctrlPr>
                        </m:sSupPr>
                        <m:e>
                          <m:r>
                            <a:rPr lang="en-US" altLang="zh-CN" b="0" i="1" smtClean="0">
                              <a:latin typeface="Cambria Math" panose="02040503050406030204" pitchFamily="18" charset="0"/>
                            </a:rPr>
                            <m:t>𝐽</m:t>
                          </m:r>
                        </m:e>
                        <m:sup>
                          <m:r>
                            <a:rPr lang="en-US" altLang="zh-CN" b="0" i="1" smtClean="0">
                              <a:latin typeface="Cambria Math" panose="02040503050406030204" pitchFamily="18" charset="0"/>
                            </a:rPr>
                            <m:t>−</m:t>
                          </m:r>
                        </m:sup>
                      </m:sSup>
                      <m:d>
                        <m:dPr>
                          <m:ctrlPr>
                            <a:rPr lang="en-US" altLang="zh-CN" b="0" i="1" smtClean="0">
                              <a:latin typeface="Cambria Math" panose="02040503050406030204" pitchFamily="18" charset="0"/>
                            </a:rPr>
                          </m:ctrlPr>
                        </m:dPr>
                        <m:e>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ℐ</m:t>
                              </m:r>
                            </m:e>
                            <m:sub>
                              <m:r>
                                <a:rPr lang="en-US" altLang="zh-CN" b="0" i="1" smtClean="0">
                                  <a:latin typeface="Cambria Math" panose="02040503050406030204" pitchFamily="18" charset="0"/>
                                </a:rPr>
                                <m:t>+</m:t>
                              </m:r>
                            </m:sub>
                          </m:sSub>
                        </m:e>
                      </m:d>
                      <m:r>
                        <a:rPr lang="en-US" altLang="zh-CN" b="0" i="1" smtClean="0">
                          <a:latin typeface="Cambria Math" panose="02040503050406030204" pitchFamily="18" charset="0"/>
                        </a:rPr>
                        <m:t>≠</m:t>
                      </m:r>
                      <m:r>
                        <a:rPr lang="en-US" altLang="zh-CN" b="0" i="1" smtClean="0">
                          <a:latin typeface="Cambria Math" panose="02040503050406030204" pitchFamily="18" charset="0"/>
                        </a:rPr>
                        <m:t>ℳ</m:t>
                      </m:r>
                    </m:oMath>
                  </m:oMathPara>
                </a14:m>
                <a:endParaRPr lang="en-US" altLang="zh-CN" dirty="0"/>
              </a:p>
              <a:p>
                <a:pPr marL="0" indent="0">
                  <a:buNone/>
                </a:pPr>
                <a:r>
                  <a:rPr lang="en-US" altLang="zh-CN" sz="2000" dirty="0"/>
                  <a:t>  The (future) event horizon </a:t>
                </a:r>
                <a14:m>
                  <m:oMath xmlns:m="http://schemas.openxmlformats.org/officeDocument/2006/math">
                    <m:r>
                      <a:rPr lang="en-US" altLang="zh-CN" sz="2000" b="0" i="1" smtClean="0">
                        <a:latin typeface="Cambria Math" panose="02040503050406030204" pitchFamily="18" charset="0"/>
                      </a:rPr>
                      <m:t>ℋ</m:t>
                    </m:r>
                    <m:r>
                      <a:rPr lang="en-US" altLang="zh-CN" sz="2000" b="0" i="1" smtClean="0">
                        <a:latin typeface="Cambria Math" panose="02040503050406030204" pitchFamily="18" charset="0"/>
                      </a:rPr>
                      <m:t>=</m:t>
                    </m:r>
                    <m:r>
                      <a:rPr lang="en-US" altLang="zh-CN" sz="2000" b="0" i="1" smtClean="0">
                        <a:latin typeface="Cambria Math" panose="02040503050406030204" pitchFamily="18" charset="0"/>
                      </a:rPr>
                      <m:t>𝜕</m:t>
                    </m:r>
                    <m:sSup>
                      <m:sSupPr>
                        <m:ctrlPr>
                          <a:rPr lang="en-US" altLang="zh-CN" sz="2000" b="0" i="1" smtClean="0">
                            <a:latin typeface="Cambria Math" panose="02040503050406030204" pitchFamily="18" charset="0"/>
                          </a:rPr>
                        </m:ctrlPr>
                      </m:sSupPr>
                      <m:e>
                        <m:r>
                          <a:rPr lang="en-US" altLang="zh-CN" sz="2000" b="0" i="1" smtClean="0">
                            <a:latin typeface="Cambria Math" panose="02040503050406030204" pitchFamily="18" charset="0"/>
                          </a:rPr>
                          <m:t>𝐽</m:t>
                        </m:r>
                      </m:e>
                      <m:sup>
                        <m:r>
                          <a:rPr lang="en-US" altLang="zh-CN" sz="2000" b="0" i="1" smtClean="0">
                            <a:latin typeface="Cambria Math" panose="02040503050406030204" pitchFamily="18" charset="0"/>
                          </a:rPr>
                          <m:t>−</m:t>
                        </m:r>
                      </m:sup>
                    </m:sSup>
                    <m:d>
                      <m:dPr>
                        <m:ctrlPr>
                          <a:rPr lang="en-US" altLang="zh-CN" sz="2000" b="0" i="1" smtClean="0">
                            <a:latin typeface="Cambria Math" panose="02040503050406030204" pitchFamily="18" charset="0"/>
                          </a:rPr>
                        </m:ctrlPr>
                      </m:dPr>
                      <m:e>
                        <m:sSub>
                          <m:sSubPr>
                            <m:ctrlPr>
                              <a:rPr lang="en-US" altLang="zh-CN" sz="2000" b="0" i="1" smtClean="0">
                                <a:latin typeface="Cambria Math" panose="02040503050406030204" pitchFamily="18" charset="0"/>
                              </a:rPr>
                            </m:ctrlPr>
                          </m:sSubPr>
                          <m:e>
                            <m:r>
                              <a:rPr lang="en-US" altLang="zh-CN" sz="2000" b="0" i="1" smtClean="0">
                                <a:latin typeface="Cambria Math" panose="02040503050406030204" pitchFamily="18" charset="0"/>
                              </a:rPr>
                              <m:t>ℐ</m:t>
                            </m:r>
                          </m:e>
                          <m:sub>
                            <m:r>
                              <a:rPr lang="en-US" altLang="zh-CN" sz="2000" b="0" i="1" smtClean="0">
                                <a:latin typeface="Cambria Math" panose="02040503050406030204" pitchFamily="18" charset="0"/>
                              </a:rPr>
                              <m:t>+</m:t>
                            </m:r>
                          </m:sub>
                        </m:sSub>
                      </m:e>
                    </m:d>
                  </m:oMath>
                </a14:m>
                <a:endParaRPr lang="en-US" altLang="zh-CN" sz="2000" dirty="0"/>
              </a:p>
              <a:p>
                <a:pPr marL="0" indent="0">
                  <a:buNone/>
                </a:pPr>
                <a:endParaRPr lang="en-US" altLang="zh-CN" sz="2000" dirty="0"/>
              </a:p>
              <a:p>
                <a:r>
                  <a:rPr lang="en-US" altLang="zh-CN" dirty="0"/>
                  <a:t>Hawking shows that no future trapped surface can enter the causal past of </a:t>
                </a:r>
                <a14:m>
                  <m:oMath xmlns:m="http://schemas.openxmlformats.org/officeDocument/2006/math">
                    <m:sSub>
                      <m:sSubPr>
                        <m:ctrlPr>
                          <a:rPr lang="en-US" altLang="zh-CN" sz="2000" b="0" i="1" smtClean="0">
                            <a:latin typeface="Cambria Math" panose="02040503050406030204" pitchFamily="18" charset="0"/>
                          </a:rPr>
                        </m:ctrlPr>
                      </m:sSubPr>
                      <m:e>
                        <m:r>
                          <a:rPr lang="en-US" altLang="zh-CN" sz="2000" b="0" i="1" smtClean="0">
                            <a:latin typeface="Cambria Math" panose="02040503050406030204" pitchFamily="18" charset="0"/>
                          </a:rPr>
                          <m:t>ℐ</m:t>
                        </m:r>
                      </m:e>
                      <m:sub>
                        <m:r>
                          <a:rPr lang="en-US" altLang="zh-CN" sz="2000" b="0" i="1" smtClean="0">
                            <a:latin typeface="Cambria Math" panose="02040503050406030204" pitchFamily="18" charset="0"/>
                          </a:rPr>
                          <m:t>+</m:t>
                        </m:r>
                      </m:sub>
                    </m:sSub>
                  </m:oMath>
                </a14:m>
                <a:r>
                  <a:rPr lang="en-US" altLang="zh-CN" dirty="0"/>
                  <a:t> if NEC is satisfied.</a:t>
                </a:r>
                <a:endParaRPr lang="en-US" altLang="zh-CN" sz="2000" dirty="0"/>
              </a:p>
              <a:p>
                <a:endParaRPr lang="en-US" altLang="zh-CN" sz="2000" dirty="0"/>
              </a:p>
            </p:txBody>
          </p:sp>
        </mc:Choice>
        <mc:Fallback xmlns="">
          <p:sp>
            <p:nvSpPr>
              <p:cNvPr id="3" name="内容占位符 2">
                <a:extLst>
                  <a:ext uri="{FF2B5EF4-FFF2-40B4-BE49-F238E27FC236}">
                    <a16:creationId xmlns:a16="http://schemas.microsoft.com/office/drawing/2014/main" id="{29992220-7F72-FEEC-D761-11F745664AB3}"/>
                  </a:ext>
                </a:extLst>
              </p:cNvPr>
              <p:cNvSpPr>
                <a:spLocks noGrp="1" noRot="1" noChangeAspect="1" noMove="1" noResize="1" noEditPoints="1" noAdjustHandles="1" noChangeArrowheads="1" noChangeShapeType="1" noTextEdit="1"/>
              </p:cNvSpPr>
              <p:nvPr>
                <p:ph idx="1"/>
              </p:nvPr>
            </p:nvSpPr>
            <p:spPr>
              <a:xfrm>
                <a:off x="188044" y="748526"/>
                <a:ext cx="7741700" cy="5360948"/>
              </a:xfrm>
              <a:blipFill>
                <a:blip r:embed="rId3"/>
                <a:stretch>
                  <a:fillRect l="-394" t="-1251"/>
                </a:stretch>
              </a:blipFill>
            </p:spPr>
            <p:txBody>
              <a:bodyPr/>
              <a:lstStyle/>
              <a:p>
                <a:r>
                  <a:rPr lang="zh-CN" altLang="en-US">
                    <a:noFill/>
                  </a:rPr>
                  <a:t> </a:t>
                </a:r>
              </a:p>
            </p:txBody>
          </p:sp>
        </mc:Fallback>
      </mc:AlternateContent>
      <p:sp>
        <p:nvSpPr>
          <p:cNvPr id="6" name="文本框 5">
            <a:extLst>
              <a:ext uri="{FF2B5EF4-FFF2-40B4-BE49-F238E27FC236}">
                <a16:creationId xmlns:a16="http://schemas.microsoft.com/office/drawing/2014/main" id="{65BF9EA8-E2EC-BE6F-B28B-2F2C90697775}"/>
              </a:ext>
            </a:extLst>
          </p:cNvPr>
          <p:cNvSpPr txBox="1"/>
          <p:nvPr/>
        </p:nvSpPr>
        <p:spPr>
          <a:xfrm>
            <a:off x="216309" y="101025"/>
            <a:ext cx="8203540" cy="584775"/>
          </a:xfrm>
          <a:prstGeom prst="rect">
            <a:avLst/>
          </a:prstGeom>
          <a:noFill/>
        </p:spPr>
        <p:txBody>
          <a:bodyPr wrap="square" rtlCol="0">
            <a:spAutoFit/>
          </a:bodyPr>
          <a:lstStyle/>
          <a:p>
            <a:r>
              <a:rPr lang="en-US" altLang="zh-CN" sz="3200" dirty="0"/>
              <a:t>Penrose’s heuristic argument</a:t>
            </a:r>
          </a:p>
        </p:txBody>
      </p:sp>
      <p:grpSp>
        <p:nvGrpSpPr>
          <p:cNvPr id="44" name="组合 43">
            <a:extLst>
              <a:ext uri="{FF2B5EF4-FFF2-40B4-BE49-F238E27FC236}">
                <a16:creationId xmlns:a16="http://schemas.microsoft.com/office/drawing/2014/main" id="{45579254-B881-E228-E4D9-F4E37940F26D}"/>
              </a:ext>
            </a:extLst>
          </p:cNvPr>
          <p:cNvGrpSpPr/>
          <p:nvPr/>
        </p:nvGrpSpPr>
        <p:grpSpPr>
          <a:xfrm>
            <a:off x="7159086" y="567437"/>
            <a:ext cx="4958147" cy="4903000"/>
            <a:chOff x="6785460" y="1530998"/>
            <a:chExt cx="4958147" cy="4903000"/>
          </a:xfrm>
        </p:grpSpPr>
        <p:grpSp>
          <p:nvGrpSpPr>
            <p:cNvPr id="8" name="组合 7">
              <a:extLst>
                <a:ext uri="{FF2B5EF4-FFF2-40B4-BE49-F238E27FC236}">
                  <a16:creationId xmlns:a16="http://schemas.microsoft.com/office/drawing/2014/main" id="{C8824CBD-3D19-CCF0-C5A7-6CE126D11665}"/>
                </a:ext>
              </a:extLst>
            </p:cNvPr>
            <p:cNvGrpSpPr/>
            <p:nvPr/>
          </p:nvGrpSpPr>
          <p:grpSpPr>
            <a:xfrm>
              <a:off x="6785460" y="1530998"/>
              <a:ext cx="4958147" cy="4903000"/>
              <a:chOff x="7022526" y="872237"/>
              <a:chExt cx="4958147" cy="4903000"/>
            </a:xfrm>
          </p:grpSpPr>
          <p:grpSp>
            <p:nvGrpSpPr>
              <p:cNvPr id="9" name="组合 8">
                <a:extLst>
                  <a:ext uri="{FF2B5EF4-FFF2-40B4-BE49-F238E27FC236}">
                    <a16:creationId xmlns:a16="http://schemas.microsoft.com/office/drawing/2014/main" id="{79C6ADB2-2563-D673-D908-AEE1DDF6BAA1}"/>
                  </a:ext>
                </a:extLst>
              </p:cNvPr>
              <p:cNvGrpSpPr/>
              <p:nvPr/>
            </p:nvGrpSpPr>
            <p:grpSpPr>
              <a:xfrm>
                <a:off x="7022526" y="872237"/>
                <a:ext cx="4687121" cy="4650454"/>
                <a:chOff x="7022526" y="1270952"/>
                <a:chExt cx="4687121" cy="4650454"/>
              </a:xfrm>
            </p:grpSpPr>
            <p:cxnSp>
              <p:nvCxnSpPr>
                <p:cNvPr id="15" name="直接连接符 14">
                  <a:extLst>
                    <a:ext uri="{FF2B5EF4-FFF2-40B4-BE49-F238E27FC236}">
                      <a16:creationId xmlns:a16="http://schemas.microsoft.com/office/drawing/2014/main" id="{28D71FD4-348A-1640-290F-1A663CA8E0D2}"/>
                    </a:ext>
                  </a:extLst>
                </p:cNvPr>
                <p:cNvCxnSpPr>
                  <a:cxnSpLocks/>
                </p:cNvCxnSpPr>
                <p:nvPr/>
              </p:nvCxnSpPr>
              <p:spPr>
                <a:xfrm>
                  <a:off x="8513685" y="1899821"/>
                  <a:ext cx="2343705" cy="0"/>
                </a:xfrm>
                <a:prstGeom prst="line">
                  <a:avLst/>
                </a:prstGeom>
                <a:ln w="38100">
                  <a:prstDash val="sysDot"/>
                </a:ln>
              </p:spPr>
              <p:style>
                <a:lnRef idx="1">
                  <a:schemeClr val="accent1"/>
                </a:lnRef>
                <a:fillRef idx="0">
                  <a:schemeClr val="accent1"/>
                </a:fillRef>
                <a:effectRef idx="0">
                  <a:schemeClr val="accent1"/>
                </a:effectRef>
                <a:fontRef idx="minor">
                  <a:schemeClr val="tx1"/>
                </a:fontRef>
              </p:style>
            </p:cxnSp>
            <p:cxnSp>
              <p:nvCxnSpPr>
                <p:cNvPr id="16" name="直接连接符 15">
                  <a:extLst>
                    <a:ext uri="{FF2B5EF4-FFF2-40B4-BE49-F238E27FC236}">
                      <a16:creationId xmlns:a16="http://schemas.microsoft.com/office/drawing/2014/main" id="{429D0BF7-7403-A1DC-6534-F3F2731AC584}"/>
                    </a:ext>
                  </a:extLst>
                </p:cNvPr>
                <p:cNvCxnSpPr>
                  <a:cxnSpLocks/>
                </p:cNvCxnSpPr>
                <p:nvPr/>
              </p:nvCxnSpPr>
              <p:spPr>
                <a:xfrm>
                  <a:off x="8504808" y="1935332"/>
                  <a:ext cx="0" cy="3986074"/>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7" name="直接连接符 16">
                  <a:extLst>
                    <a:ext uri="{FF2B5EF4-FFF2-40B4-BE49-F238E27FC236}">
                      <a16:creationId xmlns:a16="http://schemas.microsoft.com/office/drawing/2014/main" id="{14325E06-8371-7D45-257C-76780AE5B8A7}"/>
                    </a:ext>
                  </a:extLst>
                </p:cNvPr>
                <p:cNvCxnSpPr/>
                <p:nvPr/>
              </p:nvCxnSpPr>
              <p:spPr>
                <a:xfrm>
                  <a:off x="10857390" y="1899821"/>
                  <a:ext cx="852257" cy="870012"/>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8" name="直接连接符 17">
                  <a:extLst>
                    <a:ext uri="{FF2B5EF4-FFF2-40B4-BE49-F238E27FC236}">
                      <a16:creationId xmlns:a16="http://schemas.microsoft.com/office/drawing/2014/main" id="{3D3E613C-5767-0431-0525-C1CEDF473927}"/>
                    </a:ext>
                  </a:extLst>
                </p:cNvPr>
                <p:cNvCxnSpPr/>
                <p:nvPr/>
              </p:nvCxnSpPr>
              <p:spPr>
                <a:xfrm flipH="1">
                  <a:off x="8513685" y="2769832"/>
                  <a:ext cx="3195961" cy="3151574"/>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9" name="直接连接符 18">
                  <a:extLst>
                    <a:ext uri="{FF2B5EF4-FFF2-40B4-BE49-F238E27FC236}">
                      <a16:creationId xmlns:a16="http://schemas.microsoft.com/office/drawing/2014/main" id="{4A354C45-835B-2732-0292-77F447810736}"/>
                    </a:ext>
                  </a:extLst>
                </p:cNvPr>
                <p:cNvCxnSpPr/>
                <p:nvPr/>
              </p:nvCxnSpPr>
              <p:spPr>
                <a:xfrm flipH="1">
                  <a:off x="8513685" y="1899821"/>
                  <a:ext cx="2343705" cy="2201662"/>
                </a:xfrm>
                <a:prstGeom prst="line">
                  <a:avLst/>
                </a:prstGeom>
                <a:ln w="19050">
                  <a:solidFill>
                    <a:srgbClr val="00B050"/>
                  </a:solidFill>
                  <a:prstDash val="sysDot"/>
                </a:ln>
              </p:spPr>
              <p:style>
                <a:lnRef idx="1">
                  <a:schemeClr val="accent1"/>
                </a:lnRef>
                <a:fillRef idx="0">
                  <a:schemeClr val="accent1"/>
                </a:fillRef>
                <a:effectRef idx="0">
                  <a:schemeClr val="accent1"/>
                </a:effectRef>
                <a:fontRef idx="minor">
                  <a:schemeClr val="tx1"/>
                </a:fontRef>
              </p:style>
            </p:cxnSp>
            <p:cxnSp>
              <p:nvCxnSpPr>
                <p:cNvPr id="21" name="直接箭头连接符 20">
                  <a:extLst>
                    <a:ext uri="{FF2B5EF4-FFF2-40B4-BE49-F238E27FC236}">
                      <a16:creationId xmlns:a16="http://schemas.microsoft.com/office/drawing/2014/main" id="{E9E49465-4B47-38D3-D28E-CD174A8ABC74}"/>
                    </a:ext>
                  </a:extLst>
                </p:cNvPr>
                <p:cNvCxnSpPr>
                  <a:cxnSpLocks/>
                </p:cNvCxnSpPr>
                <p:nvPr/>
              </p:nvCxnSpPr>
              <p:spPr>
                <a:xfrm flipV="1">
                  <a:off x="9563472" y="2334827"/>
                  <a:ext cx="478283" cy="570390"/>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22" name="椭圆 21">
                  <a:extLst>
                    <a:ext uri="{FF2B5EF4-FFF2-40B4-BE49-F238E27FC236}">
                      <a16:creationId xmlns:a16="http://schemas.microsoft.com/office/drawing/2014/main" id="{32458852-100E-5797-CC27-A96B7731F6CB}"/>
                    </a:ext>
                  </a:extLst>
                </p:cNvPr>
                <p:cNvSpPr/>
                <p:nvPr/>
              </p:nvSpPr>
              <p:spPr>
                <a:xfrm>
                  <a:off x="9476919" y="2883711"/>
                  <a:ext cx="102087" cy="92247"/>
                </a:xfrm>
                <a:prstGeom prst="ellipse">
                  <a:avLst/>
                </a:prstGeom>
                <a:solidFill>
                  <a:schemeClr val="tx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3" name="直接箭头连接符 22">
                  <a:extLst>
                    <a:ext uri="{FF2B5EF4-FFF2-40B4-BE49-F238E27FC236}">
                      <a16:creationId xmlns:a16="http://schemas.microsoft.com/office/drawing/2014/main" id="{59DBC11B-DE07-1400-AE15-1E43326A01FD}"/>
                    </a:ext>
                  </a:extLst>
                </p:cNvPr>
                <p:cNvCxnSpPr>
                  <a:cxnSpLocks/>
                </p:cNvCxnSpPr>
                <p:nvPr/>
              </p:nvCxnSpPr>
              <p:spPr>
                <a:xfrm flipH="1" flipV="1">
                  <a:off x="9100723" y="2478771"/>
                  <a:ext cx="428348" cy="453282"/>
                </a:xfrm>
                <a:prstGeom prst="straightConnector1">
                  <a:avLst/>
                </a:prstGeom>
                <a:ln w="38100">
                  <a:solidFill>
                    <a:srgbClr val="7030A0"/>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4" name="文本框 23">
                      <a:extLst>
                        <a:ext uri="{FF2B5EF4-FFF2-40B4-BE49-F238E27FC236}">
                          <a16:creationId xmlns:a16="http://schemas.microsoft.com/office/drawing/2014/main" id="{262268B1-6F48-99FE-8790-81825C9C24AF}"/>
                        </a:ext>
                      </a:extLst>
                    </p:cNvPr>
                    <p:cNvSpPr txBox="1"/>
                    <p:nvPr/>
                  </p:nvSpPr>
                  <p:spPr>
                    <a:xfrm>
                      <a:off x="9802613" y="2064629"/>
                      <a:ext cx="365096" cy="37311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en-US" altLang="zh-CN" b="0" i="1" smtClean="0">
                                    <a:solidFill>
                                      <a:schemeClr val="accent1">
                                        <a:lumMod val="75000"/>
                                      </a:schemeClr>
                                    </a:solidFill>
                                    <a:latin typeface="Cambria Math" panose="02040503050406030204" pitchFamily="18" charset="0"/>
                                  </a:rPr>
                                </m:ctrlPr>
                              </m:sSupPr>
                              <m:e>
                                <m:r>
                                  <a:rPr lang="en-US" altLang="zh-CN" b="0" i="1" smtClean="0">
                                    <a:solidFill>
                                      <a:schemeClr val="accent1">
                                        <a:lumMod val="75000"/>
                                      </a:schemeClr>
                                    </a:solidFill>
                                    <a:latin typeface="Cambria Math" panose="02040503050406030204" pitchFamily="18" charset="0"/>
                                  </a:rPr>
                                  <m:t>𝑘</m:t>
                                </m:r>
                              </m:e>
                              <m:sup>
                                <m:r>
                                  <a:rPr lang="en-US" altLang="zh-CN" b="0" i="1" smtClean="0">
                                    <a:solidFill>
                                      <a:schemeClr val="accent1">
                                        <a:lumMod val="75000"/>
                                      </a:schemeClr>
                                    </a:solidFill>
                                    <a:latin typeface="Cambria Math" panose="02040503050406030204" pitchFamily="18" charset="0"/>
                                  </a:rPr>
                                  <m:t>𝜇</m:t>
                                </m:r>
                              </m:sup>
                            </m:sSup>
                          </m:oMath>
                        </m:oMathPara>
                      </a14:m>
                      <a:endParaRPr lang="zh-CN" altLang="en-US" dirty="0">
                        <a:solidFill>
                          <a:schemeClr val="accent1">
                            <a:lumMod val="75000"/>
                          </a:schemeClr>
                        </a:solidFill>
                      </a:endParaRPr>
                    </a:p>
                  </p:txBody>
                </p:sp>
              </mc:Choice>
              <mc:Fallback xmlns="">
                <p:sp>
                  <p:nvSpPr>
                    <p:cNvPr id="26" name="文本框 25">
                      <a:extLst>
                        <a:ext uri="{FF2B5EF4-FFF2-40B4-BE49-F238E27FC236}">
                          <a16:creationId xmlns:a16="http://schemas.microsoft.com/office/drawing/2014/main" id="{A10C8DBA-5AF5-45F1-9708-6F4BA5EC6C0B}"/>
                        </a:ext>
                      </a:extLst>
                    </p:cNvPr>
                    <p:cNvSpPr txBox="1">
                      <a:spLocks noRot="1" noChangeAspect="1" noMove="1" noResize="1" noEditPoints="1" noAdjustHandles="1" noChangeArrowheads="1" noChangeShapeType="1" noTextEdit="1"/>
                    </p:cNvSpPr>
                    <p:nvPr/>
                  </p:nvSpPr>
                  <p:spPr>
                    <a:xfrm>
                      <a:off x="9802613" y="2064629"/>
                      <a:ext cx="365096" cy="373115"/>
                    </a:xfrm>
                    <a:prstGeom prst="rect">
                      <a:avLst/>
                    </a:prstGeom>
                    <a:blipFill>
                      <a:blip r:embed="rId5"/>
                      <a:stretch>
                        <a:fillRect r="-8333"/>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25" name="文本框 24">
                      <a:extLst>
                        <a:ext uri="{FF2B5EF4-FFF2-40B4-BE49-F238E27FC236}">
                          <a16:creationId xmlns:a16="http://schemas.microsoft.com/office/drawing/2014/main" id="{E70ED49B-C772-B2A3-DBAE-970F230272A9}"/>
                        </a:ext>
                      </a:extLst>
                    </p:cNvPr>
                    <p:cNvSpPr txBox="1"/>
                    <p:nvPr/>
                  </p:nvSpPr>
                  <p:spPr>
                    <a:xfrm>
                      <a:off x="8790679" y="2514379"/>
                      <a:ext cx="365096"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en-US" altLang="zh-CN" b="0" i="1" smtClean="0">
                                    <a:solidFill>
                                      <a:srgbClr val="7030A0"/>
                                    </a:solidFill>
                                    <a:latin typeface="Cambria Math" panose="02040503050406030204" pitchFamily="18" charset="0"/>
                                  </a:rPr>
                                </m:ctrlPr>
                              </m:sSupPr>
                              <m:e>
                                <m:r>
                                  <a:rPr lang="en-US" altLang="zh-CN" b="0" i="1" smtClean="0">
                                    <a:solidFill>
                                      <a:srgbClr val="7030A0"/>
                                    </a:solidFill>
                                    <a:latin typeface="Cambria Math" panose="02040503050406030204" pitchFamily="18" charset="0"/>
                                  </a:rPr>
                                  <m:t>𝑙</m:t>
                                </m:r>
                              </m:e>
                              <m:sup>
                                <m:r>
                                  <a:rPr lang="en-US" altLang="zh-CN" b="0" i="1" smtClean="0">
                                    <a:solidFill>
                                      <a:srgbClr val="7030A0"/>
                                    </a:solidFill>
                                    <a:latin typeface="Cambria Math" panose="02040503050406030204" pitchFamily="18" charset="0"/>
                                  </a:rPr>
                                  <m:t>𝜇</m:t>
                                </m:r>
                              </m:sup>
                            </m:sSup>
                          </m:oMath>
                        </m:oMathPara>
                      </a14:m>
                      <a:endParaRPr lang="zh-CN" altLang="en-US" dirty="0">
                        <a:solidFill>
                          <a:srgbClr val="7030A0"/>
                        </a:solidFill>
                      </a:endParaRPr>
                    </a:p>
                  </p:txBody>
                </p:sp>
              </mc:Choice>
              <mc:Fallback xmlns="">
                <p:sp>
                  <p:nvSpPr>
                    <p:cNvPr id="25" name="文本框 24">
                      <a:extLst>
                        <a:ext uri="{FF2B5EF4-FFF2-40B4-BE49-F238E27FC236}">
                          <a16:creationId xmlns:a16="http://schemas.microsoft.com/office/drawing/2014/main" id="{E70ED49B-C772-B2A3-DBAE-970F230272A9}"/>
                        </a:ext>
                      </a:extLst>
                    </p:cNvPr>
                    <p:cNvSpPr txBox="1">
                      <a:spLocks noRot="1" noChangeAspect="1" noMove="1" noResize="1" noEditPoints="1" noAdjustHandles="1" noChangeArrowheads="1" noChangeShapeType="1" noTextEdit="1"/>
                    </p:cNvSpPr>
                    <p:nvPr/>
                  </p:nvSpPr>
                  <p:spPr>
                    <a:xfrm>
                      <a:off x="8790679" y="2514379"/>
                      <a:ext cx="365096" cy="369332"/>
                    </a:xfrm>
                    <a:prstGeom prst="rect">
                      <a:avLst/>
                    </a:prstGeom>
                    <a:blipFill>
                      <a:blip r:embed="rId6"/>
                      <a:stretch>
                        <a:fillRect/>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27" name="文本框 26">
                      <a:extLst>
                        <a:ext uri="{FF2B5EF4-FFF2-40B4-BE49-F238E27FC236}">
                          <a16:creationId xmlns:a16="http://schemas.microsoft.com/office/drawing/2014/main" id="{11BA6433-4156-AAA3-83B7-0BFBDD143E7A}"/>
                        </a:ext>
                      </a:extLst>
                    </p:cNvPr>
                    <p:cNvSpPr txBox="1"/>
                    <p:nvPr/>
                  </p:nvSpPr>
                  <p:spPr>
                    <a:xfrm>
                      <a:off x="7022526" y="2727173"/>
                      <a:ext cx="1763715" cy="38888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𝜃</m:t>
                                </m:r>
                              </m:e>
                              <m:sub>
                                <m:d>
                                  <m:dPr>
                                    <m:ctrlPr>
                                      <a:rPr lang="en-US" altLang="zh-CN" b="0" i="1" smtClean="0">
                                        <a:latin typeface="Cambria Math" panose="02040503050406030204" pitchFamily="18" charset="0"/>
                                      </a:rPr>
                                    </m:ctrlPr>
                                  </m:dPr>
                                  <m:e>
                                    <m:r>
                                      <a:rPr lang="en-US" altLang="zh-CN" b="0" i="1" smtClean="0">
                                        <a:latin typeface="Cambria Math" panose="02040503050406030204" pitchFamily="18" charset="0"/>
                                      </a:rPr>
                                      <m:t>𝑘</m:t>
                                    </m:r>
                                  </m:e>
                                </m:d>
                              </m:sub>
                            </m:sSub>
                            <m:r>
                              <a:rPr lang="en-US" altLang="zh-CN" i="1" smtClean="0">
                                <a:latin typeface="Cambria Math" panose="02040503050406030204" pitchFamily="18" charset="0"/>
                              </a:rPr>
                              <m:t>=</m:t>
                            </m:r>
                            <m:r>
                              <a:rPr lang="en-US" altLang="zh-CN" b="0" i="1" smtClean="0">
                                <a:latin typeface="Cambria Math" panose="02040503050406030204" pitchFamily="18" charset="0"/>
                              </a:rPr>
                              <m:t>0</m:t>
                            </m:r>
                          </m:oMath>
                        </m:oMathPara>
                      </a14:m>
                      <a:endParaRPr lang="zh-CN" altLang="en-US" dirty="0"/>
                    </a:p>
                  </p:txBody>
                </p:sp>
              </mc:Choice>
              <mc:Fallback xmlns="">
                <p:sp>
                  <p:nvSpPr>
                    <p:cNvPr id="27" name="文本框 26">
                      <a:extLst>
                        <a:ext uri="{FF2B5EF4-FFF2-40B4-BE49-F238E27FC236}">
                          <a16:creationId xmlns:a16="http://schemas.microsoft.com/office/drawing/2014/main" id="{11BA6433-4156-AAA3-83B7-0BFBDD143E7A}"/>
                        </a:ext>
                      </a:extLst>
                    </p:cNvPr>
                    <p:cNvSpPr txBox="1">
                      <a:spLocks noRot="1" noChangeAspect="1" noMove="1" noResize="1" noEditPoints="1" noAdjustHandles="1" noChangeArrowheads="1" noChangeShapeType="1" noTextEdit="1"/>
                    </p:cNvSpPr>
                    <p:nvPr/>
                  </p:nvSpPr>
                  <p:spPr>
                    <a:xfrm>
                      <a:off x="7022526" y="2727173"/>
                      <a:ext cx="1763715" cy="388889"/>
                    </a:xfrm>
                    <a:prstGeom prst="rect">
                      <a:avLst/>
                    </a:prstGeom>
                    <a:blipFill>
                      <a:blip r:embed="rId7"/>
                      <a:stretch>
                        <a:fillRect/>
                      </a:stretch>
                    </a:blipFill>
                  </p:spPr>
                  <p:txBody>
                    <a:bodyPr/>
                    <a:lstStyle/>
                    <a:p>
                      <a:r>
                        <a:rPr lang="zh-CN" altLang="en-US">
                          <a:noFill/>
                        </a:rPr>
                        <a:t> </a:t>
                      </a:r>
                    </a:p>
                  </p:txBody>
                </p:sp>
              </mc:Fallback>
            </mc:AlternateContent>
            <p:sp>
              <p:nvSpPr>
                <p:cNvPr id="28" name="任意多边形: 形状 27">
                  <a:extLst>
                    <a:ext uri="{FF2B5EF4-FFF2-40B4-BE49-F238E27FC236}">
                      <a16:creationId xmlns:a16="http://schemas.microsoft.com/office/drawing/2014/main" id="{3CC41584-0A02-EEFB-B058-906DD8583854}"/>
                    </a:ext>
                  </a:extLst>
                </p:cNvPr>
                <p:cNvSpPr/>
                <p:nvPr/>
              </p:nvSpPr>
              <p:spPr>
                <a:xfrm>
                  <a:off x="7803472" y="2308195"/>
                  <a:ext cx="2065588" cy="435004"/>
                </a:xfrm>
                <a:custGeom>
                  <a:avLst/>
                  <a:gdLst>
                    <a:gd name="connsiteX0" fmla="*/ 0 w 1402672"/>
                    <a:gd name="connsiteY0" fmla="*/ 286224 h 286224"/>
                    <a:gd name="connsiteX1" fmla="*/ 150920 w 1402672"/>
                    <a:gd name="connsiteY1" fmla="*/ 99793 h 286224"/>
                    <a:gd name="connsiteX2" fmla="*/ 390617 w 1402672"/>
                    <a:gd name="connsiteY2" fmla="*/ 2139 h 286224"/>
                    <a:gd name="connsiteX3" fmla="*/ 1402672 w 1402672"/>
                    <a:gd name="connsiteY3" fmla="*/ 188570 h 286224"/>
                  </a:gdLst>
                  <a:ahLst/>
                  <a:cxnLst>
                    <a:cxn ang="0">
                      <a:pos x="connsiteX0" y="connsiteY0"/>
                    </a:cxn>
                    <a:cxn ang="0">
                      <a:pos x="connsiteX1" y="connsiteY1"/>
                    </a:cxn>
                    <a:cxn ang="0">
                      <a:pos x="connsiteX2" y="connsiteY2"/>
                    </a:cxn>
                    <a:cxn ang="0">
                      <a:pos x="connsiteX3" y="connsiteY3"/>
                    </a:cxn>
                  </a:cxnLst>
                  <a:rect l="l" t="t" r="r" b="b"/>
                  <a:pathLst>
                    <a:path w="1402672" h="286224">
                      <a:moveTo>
                        <a:pt x="0" y="286224"/>
                      </a:moveTo>
                      <a:cubicBezTo>
                        <a:pt x="42908" y="216682"/>
                        <a:pt x="85817" y="147140"/>
                        <a:pt x="150920" y="99793"/>
                      </a:cubicBezTo>
                      <a:cubicBezTo>
                        <a:pt x="216023" y="52445"/>
                        <a:pt x="181992" y="-12657"/>
                        <a:pt x="390617" y="2139"/>
                      </a:cubicBezTo>
                      <a:cubicBezTo>
                        <a:pt x="599242" y="16935"/>
                        <a:pt x="1000957" y="102752"/>
                        <a:pt x="1402672" y="188570"/>
                      </a:cubicBezTo>
                    </a:path>
                  </a:pathLst>
                </a:custGeom>
                <a:noFill/>
                <a:ln w="38100">
                  <a:solidFill>
                    <a:srgbClr val="00B0F0"/>
                  </a:solidFill>
                  <a:prstDash val="sysDot"/>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文本框 28">
                  <a:extLst>
                    <a:ext uri="{FF2B5EF4-FFF2-40B4-BE49-F238E27FC236}">
                      <a16:creationId xmlns:a16="http://schemas.microsoft.com/office/drawing/2014/main" id="{2E730BF8-AAF9-936E-A518-043E7ADC8E2F}"/>
                    </a:ext>
                  </a:extLst>
                </p:cNvPr>
                <p:cNvSpPr txBox="1"/>
                <p:nvPr/>
              </p:nvSpPr>
              <p:spPr>
                <a:xfrm>
                  <a:off x="8504808" y="1270952"/>
                  <a:ext cx="2469083" cy="369332"/>
                </a:xfrm>
                <a:prstGeom prst="rect">
                  <a:avLst/>
                </a:prstGeom>
                <a:noFill/>
              </p:spPr>
              <p:txBody>
                <a:bodyPr wrap="square" rtlCol="0">
                  <a:spAutoFit/>
                </a:bodyPr>
                <a:lstStyle/>
                <a:p>
                  <a:pPr algn="ctr"/>
                  <a:r>
                    <a:rPr lang="en-US" altLang="zh-CN" dirty="0"/>
                    <a:t>Apparent horizon S</a:t>
                  </a:r>
                </a:p>
              </p:txBody>
            </p:sp>
            <p:cxnSp>
              <p:nvCxnSpPr>
                <p:cNvPr id="30" name="直接箭头连接符 29">
                  <a:extLst>
                    <a:ext uri="{FF2B5EF4-FFF2-40B4-BE49-F238E27FC236}">
                      <a16:creationId xmlns:a16="http://schemas.microsoft.com/office/drawing/2014/main" id="{0586B22B-7DBD-1314-8A96-456610006292}"/>
                    </a:ext>
                  </a:extLst>
                </p:cNvPr>
                <p:cNvCxnSpPr>
                  <a:cxnSpLocks/>
                  <a:stCxn id="29" idx="2"/>
                  <a:endCxn id="22" idx="0"/>
                </p:cNvCxnSpPr>
                <p:nvPr/>
              </p:nvCxnSpPr>
              <p:spPr>
                <a:xfrm flipH="1">
                  <a:off x="9527963" y="1640284"/>
                  <a:ext cx="211387" cy="1243427"/>
                </a:xfrm>
                <a:prstGeom prst="straightConnector1">
                  <a:avLst/>
                </a:prstGeom>
                <a:ln w="28575">
                  <a:solidFill>
                    <a:schemeClr val="bg1">
                      <a:lumMod val="65000"/>
                    </a:schemeClr>
                  </a:solidFill>
                  <a:tailEnd type="triangle"/>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10" name="文本框 9">
                    <a:extLst>
                      <a:ext uri="{FF2B5EF4-FFF2-40B4-BE49-F238E27FC236}">
                        <a16:creationId xmlns:a16="http://schemas.microsoft.com/office/drawing/2014/main" id="{B91413EA-08B0-6F26-14F6-42196CF91A6D}"/>
                      </a:ext>
                    </a:extLst>
                  </p:cNvPr>
                  <p:cNvSpPr txBox="1"/>
                  <p:nvPr/>
                </p:nvSpPr>
                <p:spPr>
                  <a:xfrm>
                    <a:off x="10167709" y="3843213"/>
                    <a:ext cx="313034" cy="3077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altLang="zh-CN" sz="2000" b="0" i="1" smtClean="0">
                                  <a:latin typeface="Cambria Math" panose="02040503050406030204" pitchFamily="18" charset="0"/>
                                </a:rPr>
                              </m:ctrlPr>
                            </m:sSubPr>
                            <m:e>
                              <m:r>
                                <a:rPr lang="en-US" altLang="zh-CN" sz="2000" b="0" i="1" smtClean="0">
                                  <a:latin typeface="Cambria Math" panose="02040503050406030204" pitchFamily="18" charset="0"/>
                                </a:rPr>
                                <m:t>ℐ</m:t>
                              </m:r>
                            </m:e>
                            <m:sub>
                              <m:r>
                                <a:rPr lang="en-US" altLang="zh-CN" sz="2000" b="0" i="1" smtClean="0">
                                  <a:latin typeface="Cambria Math" panose="02040503050406030204" pitchFamily="18" charset="0"/>
                                </a:rPr>
                                <m:t>−</m:t>
                              </m:r>
                            </m:sub>
                          </m:sSub>
                        </m:oMath>
                      </m:oMathPara>
                    </a14:m>
                    <a:endParaRPr lang="zh-CN" altLang="en-US" sz="2000" dirty="0"/>
                  </a:p>
                </p:txBody>
              </p:sp>
            </mc:Choice>
            <mc:Fallback xmlns="">
              <p:sp>
                <p:nvSpPr>
                  <p:cNvPr id="39" name="文本框 38">
                    <a:extLst>
                      <a:ext uri="{FF2B5EF4-FFF2-40B4-BE49-F238E27FC236}">
                        <a16:creationId xmlns:a16="http://schemas.microsoft.com/office/drawing/2014/main" id="{6BA28772-098F-473E-B0C9-154F2B5BA1A9}"/>
                      </a:ext>
                    </a:extLst>
                  </p:cNvPr>
                  <p:cNvSpPr txBox="1">
                    <a:spLocks noRot="1" noChangeAspect="1" noMove="1" noResize="1" noEditPoints="1" noAdjustHandles="1" noChangeArrowheads="1" noChangeShapeType="1" noTextEdit="1"/>
                  </p:cNvSpPr>
                  <p:nvPr/>
                </p:nvSpPr>
                <p:spPr>
                  <a:xfrm>
                    <a:off x="10167709" y="3843213"/>
                    <a:ext cx="313034" cy="307777"/>
                  </a:xfrm>
                  <a:prstGeom prst="rect">
                    <a:avLst/>
                  </a:prstGeom>
                  <a:blipFill>
                    <a:blip r:embed="rId10"/>
                    <a:stretch>
                      <a:fillRect l="-17308" b="-7843"/>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1" name="文本框 10">
                    <a:extLst>
                      <a:ext uri="{FF2B5EF4-FFF2-40B4-BE49-F238E27FC236}">
                        <a16:creationId xmlns:a16="http://schemas.microsoft.com/office/drawing/2014/main" id="{6A9C3DD1-6B04-8C3F-05DD-DA2C06957B3A}"/>
                      </a:ext>
                    </a:extLst>
                  </p:cNvPr>
                  <p:cNvSpPr txBox="1"/>
                  <p:nvPr/>
                </p:nvSpPr>
                <p:spPr>
                  <a:xfrm>
                    <a:off x="11223656" y="1642909"/>
                    <a:ext cx="313034" cy="3077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altLang="zh-CN" sz="2000" b="0" i="1" smtClean="0">
                                  <a:latin typeface="Cambria Math" panose="02040503050406030204" pitchFamily="18" charset="0"/>
                                </a:rPr>
                              </m:ctrlPr>
                            </m:sSubPr>
                            <m:e>
                              <m:r>
                                <a:rPr lang="en-US" altLang="zh-CN" sz="2000" b="0" i="1" smtClean="0">
                                  <a:latin typeface="Cambria Math" panose="02040503050406030204" pitchFamily="18" charset="0"/>
                                </a:rPr>
                                <m:t>ℐ</m:t>
                              </m:r>
                            </m:e>
                            <m:sub>
                              <m:r>
                                <a:rPr lang="en-US" altLang="zh-CN" sz="2000" b="0" i="1" smtClean="0">
                                  <a:latin typeface="Cambria Math" panose="02040503050406030204" pitchFamily="18" charset="0"/>
                                </a:rPr>
                                <m:t>+</m:t>
                              </m:r>
                            </m:sub>
                          </m:sSub>
                        </m:oMath>
                      </m:oMathPara>
                    </a14:m>
                    <a:endParaRPr lang="zh-CN" altLang="en-US" sz="2000" dirty="0"/>
                  </a:p>
                </p:txBody>
              </p:sp>
            </mc:Choice>
            <mc:Fallback xmlns="">
              <p:sp>
                <p:nvSpPr>
                  <p:cNvPr id="40" name="文本框 39">
                    <a:extLst>
                      <a:ext uri="{FF2B5EF4-FFF2-40B4-BE49-F238E27FC236}">
                        <a16:creationId xmlns:a16="http://schemas.microsoft.com/office/drawing/2014/main" id="{74EFE1B2-CFE9-4C0A-B421-19C90FFA5B96}"/>
                      </a:ext>
                    </a:extLst>
                  </p:cNvPr>
                  <p:cNvSpPr txBox="1">
                    <a:spLocks noRot="1" noChangeAspect="1" noMove="1" noResize="1" noEditPoints="1" noAdjustHandles="1" noChangeArrowheads="1" noChangeShapeType="1" noTextEdit="1"/>
                  </p:cNvSpPr>
                  <p:nvPr/>
                </p:nvSpPr>
                <p:spPr>
                  <a:xfrm>
                    <a:off x="11223656" y="1642909"/>
                    <a:ext cx="313034" cy="307777"/>
                  </a:xfrm>
                  <a:prstGeom prst="rect">
                    <a:avLst/>
                  </a:prstGeom>
                  <a:blipFill>
                    <a:blip r:embed="rId11"/>
                    <a:stretch>
                      <a:fillRect l="-17308" r="-5769" b="-16000"/>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2" name="文本框 11">
                    <a:extLst>
                      <a:ext uri="{FF2B5EF4-FFF2-40B4-BE49-F238E27FC236}">
                        <a16:creationId xmlns:a16="http://schemas.microsoft.com/office/drawing/2014/main" id="{CBC1E3BC-D8F3-C35C-C037-8A9559708299}"/>
                      </a:ext>
                    </a:extLst>
                  </p:cNvPr>
                  <p:cNvSpPr txBox="1"/>
                  <p:nvPr/>
                </p:nvSpPr>
                <p:spPr>
                  <a:xfrm>
                    <a:off x="11715151" y="2214293"/>
                    <a:ext cx="265522" cy="3077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altLang="zh-CN" sz="2000" b="0" i="1" smtClean="0">
                                  <a:latin typeface="Cambria Math" panose="02040503050406030204" pitchFamily="18" charset="0"/>
                                </a:rPr>
                              </m:ctrlPr>
                            </m:sSubPr>
                            <m:e>
                              <m:r>
                                <a:rPr lang="en-US" altLang="zh-CN" sz="2000" b="0" i="1" smtClean="0">
                                  <a:latin typeface="Cambria Math" panose="02040503050406030204" pitchFamily="18" charset="0"/>
                                </a:rPr>
                                <m:t>𝑖</m:t>
                              </m:r>
                            </m:e>
                            <m:sub>
                              <m:r>
                                <a:rPr lang="en-US" altLang="zh-CN" sz="2000" b="0" i="1" smtClean="0">
                                  <a:latin typeface="Cambria Math" panose="02040503050406030204" pitchFamily="18" charset="0"/>
                                </a:rPr>
                                <m:t>0</m:t>
                              </m:r>
                            </m:sub>
                          </m:sSub>
                        </m:oMath>
                      </m:oMathPara>
                    </a14:m>
                    <a:endParaRPr lang="zh-CN" altLang="en-US" sz="2000" dirty="0"/>
                  </a:p>
                </p:txBody>
              </p:sp>
            </mc:Choice>
            <mc:Fallback xmlns="">
              <p:sp>
                <p:nvSpPr>
                  <p:cNvPr id="41" name="文本框 40">
                    <a:extLst>
                      <a:ext uri="{FF2B5EF4-FFF2-40B4-BE49-F238E27FC236}">
                        <a16:creationId xmlns:a16="http://schemas.microsoft.com/office/drawing/2014/main" id="{9A06EA2A-8605-41A7-B472-58AAA7C4D8D2}"/>
                      </a:ext>
                    </a:extLst>
                  </p:cNvPr>
                  <p:cNvSpPr txBox="1">
                    <a:spLocks noRot="1" noChangeAspect="1" noMove="1" noResize="1" noEditPoints="1" noAdjustHandles="1" noChangeArrowheads="1" noChangeShapeType="1" noTextEdit="1"/>
                  </p:cNvSpPr>
                  <p:nvPr/>
                </p:nvSpPr>
                <p:spPr>
                  <a:xfrm>
                    <a:off x="11715151" y="2214293"/>
                    <a:ext cx="265522" cy="307777"/>
                  </a:xfrm>
                  <a:prstGeom prst="rect">
                    <a:avLst/>
                  </a:prstGeom>
                  <a:blipFill>
                    <a:blip r:embed="rId12"/>
                    <a:stretch>
                      <a:fillRect l="-20455" r="-6818" b="-17647"/>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3" name="文本框 12">
                    <a:extLst>
                      <a:ext uri="{FF2B5EF4-FFF2-40B4-BE49-F238E27FC236}">
                        <a16:creationId xmlns:a16="http://schemas.microsoft.com/office/drawing/2014/main" id="{63B4FF5C-8160-FCD7-03DB-8C58E8053FF6}"/>
                      </a:ext>
                    </a:extLst>
                  </p:cNvPr>
                  <p:cNvSpPr txBox="1"/>
                  <p:nvPr/>
                </p:nvSpPr>
                <p:spPr>
                  <a:xfrm>
                    <a:off x="8470407" y="5467460"/>
                    <a:ext cx="292772" cy="3077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altLang="zh-CN" sz="2000" b="0" i="1" smtClean="0">
                                  <a:latin typeface="Cambria Math" panose="02040503050406030204" pitchFamily="18" charset="0"/>
                                </a:rPr>
                              </m:ctrlPr>
                            </m:sSubPr>
                            <m:e>
                              <m:r>
                                <a:rPr lang="en-US" altLang="zh-CN" sz="2000" b="0" i="1" smtClean="0">
                                  <a:latin typeface="Cambria Math" panose="02040503050406030204" pitchFamily="18" charset="0"/>
                                </a:rPr>
                                <m:t>𝑖</m:t>
                              </m:r>
                            </m:e>
                            <m:sub>
                              <m:r>
                                <a:rPr lang="en-US" altLang="zh-CN" sz="2000" b="0" i="1" smtClean="0">
                                  <a:latin typeface="Cambria Math" panose="02040503050406030204" pitchFamily="18" charset="0"/>
                                </a:rPr>
                                <m:t>−</m:t>
                              </m:r>
                            </m:sub>
                          </m:sSub>
                        </m:oMath>
                      </m:oMathPara>
                    </a14:m>
                    <a:endParaRPr lang="zh-CN" altLang="en-US" sz="2000" dirty="0"/>
                  </a:p>
                </p:txBody>
              </p:sp>
            </mc:Choice>
            <mc:Fallback xmlns="">
              <p:sp>
                <p:nvSpPr>
                  <p:cNvPr id="42" name="文本框 41">
                    <a:extLst>
                      <a:ext uri="{FF2B5EF4-FFF2-40B4-BE49-F238E27FC236}">
                        <a16:creationId xmlns:a16="http://schemas.microsoft.com/office/drawing/2014/main" id="{2D617996-D84B-45CD-BDCD-0F49F373B284}"/>
                      </a:ext>
                    </a:extLst>
                  </p:cNvPr>
                  <p:cNvSpPr txBox="1">
                    <a:spLocks noRot="1" noChangeAspect="1" noMove="1" noResize="1" noEditPoints="1" noAdjustHandles="1" noChangeArrowheads="1" noChangeShapeType="1" noTextEdit="1"/>
                  </p:cNvSpPr>
                  <p:nvPr/>
                </p:nvSpPr>
                <p:spPr>
                  <a:xfrm>
                    <a:off x="8470407" y="5467460"/>
                    <a:ext cx="292772" cy="307777"/>
                  </a:xfrm>
                  <a:prstGeom prst="rect">
                    <a:avLst/>
                  </a:prstGeom>
                  <a:blipFill>
                    <a:blip r:embed="rId13"/>
                    <a:stretch>
                      <a:fillRect l="-20833" b="-8000"/>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4" name="文本框 13">
                    <a:extLst>
                      <a:ext uri="{FF2B5EF4-FFF2-40B4-BE49-F238E27FC236}">
                        <a16:creationId xmlns:a16="http://schemas.microsoft.com/office/drawing/2014/main" id="{9AF41793-7F02-023F-CC9E-D48F88CC6376}"/>
                      </a:ext>
                    </a:extLst>
                  </p:cNvPr>
                  <p:cNvSpPr txBox="1"/>
                  <p:nvPr/>
                </p:nvSpPr>
                <p:spPr>
                  <a:xfrm>
                    <a:off x="10800815" y="1182293"/>
                    <a:ext cx="292772" cy="3077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altLang="zh-CN" sz="2000" b="0" i="1" smtClean="0">
                                  <a:latin typeface="Cambria Math" panose="02040503050406030204" pitchFamily="18" charset="0"/>
                                </a:rPr>
                              </m:ctrlPr>
                            </m:sSubPr>
                            <m:e>
                              <m:r>
                                <a:rPr lang="en-US" altLang="zh-CN" sz="2000" b="0" i="1" smtClean="0">
                                  <a:latin typeface="Cambria Math" panose="02040503050406030204" pitchFamily="18" charset="0"/>
                                </a:rPr>
                                <m:t>𝑖</m:t>
                              </m:r>
                            </m:e>
                            <m:sub>
                              <m:r>
                                <a:rPr lang="en-US" altLang="zh-CN" sz="2000" b="0" i="1" smtClean="0">
                                  <a:latin typeface="Cambria Math" panose="02040503050406030204" pitchFamily="18" charset="0"/>
                                </a:rPr>
                                <m:t>+</m:t>
                              </m:r>
                            </m:sub>
                          </m:sSub>
                        </m:oMath>
                      </m:oMathPara>
                    </a14:m>
                    <a:endParaRPr lang="zh-CN" altLang="en-US" sz="2000" dirty="0"/>
                  </a:p>
                </p:txBody>
              </p:sp>
            </mc:Choice>
            <mc:Fallback xmlns="">
              <p:sp>
                <p:nvSpPr>
                  <p:cNvPr id="43" name="文本框 42">
                    <a:extLst>
                      <a:ext uri="{FF2B5EF4-FFF2-40B4-BE49-F238E27FC236}">
                        <a16:creationId xmlns:a16="http://schemas.microsoft.com/office/drawing/2014/main" id="{28F10047-756B-4959-A9DB-E277EC454929}"/>
                      </a:ext>
                    </a:extLst>
                  </p:cNvPr>
                  <p:cNvSpPr txBox="1">
                    <a:spLocks noRot="1" noChangeAspect="1" noMove="1" noResize="1" noEditPoints="1" noAdjustHandles="1" noChangeArrowheads="1" noChangeShapeType="1" noTextEdit="1"/>
                  </p:cNvSpPr>
                  <p:nvPr/>
                </p:nvSpPr>
                <p:spPr>
                  <a:xfrm>
                    <a:off x="10800815" y="1182293"/>
                    <a:ext cx="292772" cy="307777"/>
                  </a:xfrm>
                  <a:prstGeom prst="rect">
                    <a:avLst/>
                  </a:prstGeom>
                  <a:blipFill>
                    <a:blip r:embed="rId14"/>
                    <a:stretch>
                      <a:fillRect l="-18750" r="-8333" b="-16000"/>
                    </a:stretch>
                  </a:blipFill>
                </p:spPr>
                <p:txBody>
                  <a:bodyPr/>
                  <a:lstStyle/>
                  <a:p>
                    <a:r>
                      <a:rPr lang="zh-CN" altLang="en-US">
                        <a:noFill/>
                      </a:rPr>
                      <a:t> </a:t>
                    </a:r>
                  </a:p>
                </p:txBody>
              </p:sp>
            </mc:Fallback>
          </mc:AlternateContent>
        </p:grpSp>
        <p:sp>
          <p:nvSpPr>
            <p:cNvPr id="32" name="任意多边形: 形状 31">
              <a:extLst>
                <a:ext uri="{FF2B5EF4-FFF2-40B4-BE49-F238E27FC236}">
                  <a16:creationId xmlns:a16="http://schemas.microsoft.com/office/drawing/2014/main" id="{2C901F9F-C96E-D499-E929-B26BDF285387}"/>
                </a:ext>
              </a:extLst>
            </p:cNvPr>
            <p:cNvSpPr/>
            <p:nvPr/>
          </p:nvSpPr>
          <p:spPr>
            <a:xfrm>
              <a:off x="8298426" y="3038168"/>
              <a:ext cx="3146323" cy="444152"/>
            </a:xfrm>
            <a:custGeom>
              <a:avLst/>
              <a:gdLst>
                <a:gd name="connsiteX0" fmla="*/ 0 w 3146323"/>
                <a:gd name="connsiteY0" fmla="*/ 285135 h 444152"/>
                <a:gd name="connsiteX1" fmla="*/ 953729 w 3146323"/>
                <a:gd name="connsiteY1" fmla="*/ 157316 h 444152"/>
                <a:gd name="connsiteX2" fmla="*/ 1927123 w 3146323"/>
                <a:gd name="connsiteY2" fmla="*/ 442451 h 444152"/>
                <a:gd name="connsiteX3" fmla="*/ 3146323 w 3146323"/>
                <a:gd name="connsiteY3" fmla="*/ 0 h 444152"/>
              </a:gdLst>
              <a:ahLst/>
              <a:cxnLst>
                <a:cxn ang="0">
                  <a:pos x="connsiteX0" y="connsiteY0"/>
                </a:cxn>
                <a:cxn ang="0">
                  <a:pos x="connsiteX1" y="connsiteY1"/>
                </a:cxn>
                <a:cxn ang="0">
                  <a:pos x="connsiteX2" y="connsiteY2"/>
                </a:cxn>
                <a:cxn ang="0">
                  <a:pos x="connsiteX3" y="connsiteY3"/>
                </a:cxn>
              </a:cxnLst>
              <a:rect l="l" t="t" r="r" b="b"/>
              <a:pathLst>
                <a:path w="3146323" h="444152">
                  <a:moveTo>
                    <a:pt x="0" y="285135"/>
                  </a:moveTo>
                  <a:cubicBezTo>
                    <a:pt x="316271" y="208116"/>
                    <a:pt x="632542" y="131097"/>
                    <a:pt x="953729" y="157316"/>
                  </a:cubicBezTo>
                  <a:cubicBezTo>
                    <a:pt x="1274916" y="183535"/>
                    <a:pt x="1561691" y="468670"/>
                    <a:pt x="1927123" y="442451"/>
                  </a:cubicBezTo>
                  <a:cubicBezTo>
                    <a:pt x="2292555" y="416232"/>
                    <a:pt x="2719439" y="208116"/>
                    <a:pt x="3146323" y="0"/>
                  </a:cubicBezTo>
                </a:path>
              </a:pathLst>
            </a:custGeom>
            <a:noFill/>
            <a:ln w="3810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任意多边形: 形状 32">
              <a:extLst>
                <a:ext uri="{FF2B5EF4-FFF2-40B4-BE49-F238E27FC236}">
                  <a16:creationId xmlns:a16="http://schemas.microsoft.com/office/drawing/2014/main" id="{E28AB68E-D305-188E-9FE6-0E9FE27FAEAC}"/>
                </a:ext>
              </a:extLst>
            </p:cNvPr>
            <p:cNvSpPr/>
            <p:nvPr/>
          </p:nvSpPr>
          <p:spPr>
            <a:xfrm>
              <a:off x="8259098" y="3195484"/>
              <a:ext cx="1002890" cy="117987"/>
            </a:xfrm>
            <a:custGeom>
              <a:avLst/>
              <a:gdLst>
                <a:gd name="connsiteX0" fmla="*/ 0 w 1002890"/>
                <a:gd name="connsiteY0" fmla="*/ 117987 h 117987"/>
                <a:gd name="connsiteX1" fmla="*/ 521109 w 1002890"/>
                <a:gd name="connsiteY1" fmla="*/ 19665 h 117987"/>
                <a:gd name="connsiteX2" fmla="*/ 1002890 w 1002890"/>
                <a:gd name="connsiteY2" fmla="*/ 0 h 117987"/>
              </a:gdLst>
              <a:ahLst/>
              <a:cxnLst>
                <a:cxn ang="0">
                  <a:pos x="connsiteX0" y="connsiteY0"/>
                </a:cxn>
                <a:cxn ang="0">
                  <a:pos x="connsiteX1" y="connsiteY1"/>
                </a:cxn>
                <a:cxn ang="0">
                  <a:pos x="connsiteX2" y="connsiteY2"/>
                </a:cxn>
              </a:cxnLst>
              <a:rect l="l" t="t" r="r" b="b"/>
              <a:pathLst>
                <a:path w="1002890" h="117987">
                  <a:moveTo>
                    <a:pt x="0" y="117987"/>
                  </a:moveTo>
                  <a:cubicBezTo>
                    <a:pt x="176980" y="78658"/>
                    <a:pt x="353961" y="39329"/>
                    <a:pt x="521109" y="19665"/>
                  </a:cubicBezTo>
                  <a:cubicBezTo>
                    <a:pt x="688257" y="0"/>
                    <a:pt x="845573" y="0"/>
                    <a:pt x="1002890" y="0"/>
                  </a:cubicBezTo>
                </a:path>
              </a:pathLst>
            </a:cu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mc:AlternateContent xmlns:mc="http://schemas.openxmlformats.org/markup-compatibility/2006" xmlns:a14="http://schemas.microsoft.com/office/drawing/2010/main">
          <mc:Choice Requires="a14">
            <p:sp>
              <p:nvSpPr>
                <p:cNvPr id="39" name="文本框 38">
                  <a:extLst>
                    <a:ext uri="{FF2B5EF4-FFF2-40B4-BE49-F238E27FC236}">
                      <a16:creationId xmlns:a16="http://schemas.microsoft.com/office/drawing/2014/main" id="{E33FD383-E657-DE86-5E46-A70A259B072A}"/>
                    </a:ext>
                  </a:extLst>
                </p:cNvPr>
                <p:cNvSpPr txBox="1"/>
                <p:nvPr/>
              </p:nvSpPr>
              <p:spPr>
                <a:xfrm>
                  <a:off x="9887194" y="2752060"/>
                  <a:ext cx="330603" cy="3077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zh-CN" sz="2000" b="0" i="1" smtClean="0">
                            <a:latin typeface="Cambria Math" panose="02040503050406030204" pitchFamily="18" charset="0"/>
                          </a:rPr>
                          <m:t>ℋ</m:t>
                        </m:r>
                      </m:oMath>
                    </m:oMathPara>
                  </a14:m>
                  <a:endParaRPr lang="zh-CN" altLang="en-US" sz="2000" dirty="0"/>
                </a:p>
              </p:txBody>
            </p:sp>
          </mc:Choice>
          <mc:Fallback xmlns="">
            <p:sp>
              <p:nvSpPr>
                <p:cNvPr id="39" name="文本框 38">
                  <a:extLst>
                    <a:ext uri="{FF2B5EF4-FFF2-40B4-BE49-F238E27FC236}">
                      <a16:creationId xmlns:a16="http://schemas.microsoft.com/office/drawing/2014/main" id="{E33FD383-E657-DE86-5E46-A70A259B072A}"/>
                    </a:ext>
                  </a:extLst>
                </p:cNvPr>
                <p:cNvSpPr txBox="1">
                  <a:spLocks noRot="1" noChangeAspect="1" noMove="1" noResize="1" noEditPoints="1" noAdjustHandles="1" noChangeArrowheads="1" noChangeShapeType="1" noTextEdit="1"/>
                </p:cNvSpPr>
                <p:nvPr/>
              </p:nvSpPr>
              <p:spPr>
                <a:xfrm>
                  <a:off x="9887194" y="2752060"/>
                  <a:ext cx="330603" cy="307777"/>
                </a:xfrm>
                <a:prstGeom prst="rect">
                  <a:avLst/>
                </a:prstGeom>
                <a:blipFill>
                  <a:blip r:embed="rId15"/>
                  <a:stretch>
                    <a:fillRect l="-12963" r="-12963" b="-7843"/>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0" name="文本框 39">
                  <a:extLst>
                    <a:ext uri="{FF2B5EF4-FFF2-40B4-BE49-F238E27FC236}">
                      <a16:creationId xmlns:a16="http://schemas.microsoft.com/office/drawing/2014/main" id="{145BDEA3-71BB-E228-1DCC-E6241FDC509A}"/>
                    </a:ext>
                  </a:extLst>
                </p:cNvPr>
                <p:cNvSpPr txBox="1"/>
                <p:nvPr/>
              </p:nvSpPr>
              <p:spPr>
                <a:xfrm>
                  <a:off x="9427687" y="3671156"/>
                  <a:ext cx="320408" cy="3077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altLang="zh-CN" sz="2000" b="0" i="1" smtClean="0">
                                <a:latin typeface="Cambria Math" panose="02040503050406030204" pitchFamily="18" charset="0"/>
                              </a:rPr>
                            </m:ctrlPr>
                          </m:sSubPr>
                          <m:e>
                            <m:r>
                              <a:rPr lang="en-US" altLang="zh-CN" sz="2000" b="0" i="1" smtClean="0">
                                <a:latin typeface="Cambria Math" panose="02040503050406030204" pitchFamily="18" charset="0"/>
                              </a:rPr>
                              <m:t>𝑆</m:t>
                            </m:r>
                          </m:e>
                          <m:sub>
                            <m:r>
                              <a:rPr lang="en-US" altLang="zh-CN" sz="2000" b="0" i="1" smtClean="0">
                                <a:latin typeface="Cambria Math" panose="02040503050406030204" pitchFamily="18" charset="0"/>
                              </a:rPr>
                              <m:t>1</m:t>
                            </m:r>
                          </m:sub>
                        </m:sSub>
                      </m:oMath>
                    </m:oMathPara>
                  </a14:m>
                  <a:endParaRPr lang="zh-CN" altLang="en-US" sz="2000" dirty="0"/>
                </a:p>
              </p:txBody>
            </p:sp>
          </mc:Choice>
          <mc:Fallback xmlns="">
            <p:sp>
              <p:nvSpPr>
                <p:cNvPr id="40" name="文本框 39">
                  <a:extLst>
                    <a:ext uri="{FF2B5EF4-FFF2-40B4-BE49-F238E27FC236}">
                      <a16:creationId xmlns:a16="http://schemas.microsoft.com/office/drawing/2014/main" id="{145BDEA3-71BB-E228-1DCC-E6241FDC509A}"/>
                    </a:ext>
                  </a:extLst>
                </p:cNvPr>
                <p:cNvSpPr txBox="1">
                  <a:spLocks noRot="1" noChangeAspect="1" noMove="1" noResize="1" noEditPoints="1" noAdjustHandles="1" noChangeArrowheads="1" noChangeShapeType="1" noTextEdit="1"/>
                </p:cNvSpPr>
                <p:nvPr/>
              </p:nvSpPr>
              <p:spPr>
                <a:xfrm>
                  <a:off x="9427687" y="3671156"/>
                  <a:ext cx="320408" cy="307777"/>
                </a:xfrm>
                <a:prstGeom prst="rect">
                  <a:avLst/>
                </a:prstGeom>
                <a:blipFill>
                  <a:blip r:embed="rId16"/>
                  <a:stretch>
                    <a:fillRect l="-15385" r="-3846" b="-15686"/>
                  </a:stretch>
                </a:blipFill>
              </p:spPr>
              <p:txBody>
                <a:bodyPr/>
                <a:lstStyle/>
                <a:p>
                  <a:r>
                    <a:rPr lang="zh-CN" altLang="en-US">
                      <a:noFill/>
                    </a:rPr>
                    <a:t> </a:t>
                  </a:r>
                </a:p>
              </p:txBody>
            </p:sp>
          </mc:Fallback>
        </mc:AlternateContent>
        <p:cxnSp>
          <p:nvCxnSpPr>
            <p:cNvPr id="42" name="直接箭头连接符 41">
              <a:extLst>
                <a:ext uri="{FF2B5EF4-FFF2-40B4-BE49-F238E27FC236}">
                  <a16:creationId xmlns:a16="http://schemas.microsoft.com/office/drawing/2014/main" id="{3762C52E-55A0-8C9F-82DA-15BAD2909F6F}"/>
                </a:ext>
              </a:extLst>
            </p:cNvPr>
            <p:cNvCxnSpPr>
              <a:stCxn id="40" idx="0"/>
            </p:cNvCxnSpPr>
            <p:nvPr/>
          </p:nvCxnSpPr>
          <p:spPr>
            <a:xfrm flipH="1" flipV="1">
              <a:off x="9448471" y="3273443"/>
              <a:ext cx="139420" cy="397713"/>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grpSp>
      <p:grpSp>
        <p:nvGrpSpPr>
          <p:cNvPr id="2" name="组合 1">
            <a:extLst>
              <a:ext uri="{FF2B5EF4-FFF2-40B4-BE49-F238E27FC236}">
                <a16:creationId xmlns:a16="http://schemas.microsoft.com/office/drawing/2014/main" id="{74DAEC5E-DE88-426A-AB8E-58AECB72017B}"/>
              </a:ext>
            </a:extLst>
          </p:cNvPr>
          <p:cNvGrpSpPr/>
          <p:nvPr/>
        </p:nvGrpSpPr>
        <p:grpSpPr>
          <a:xfrm>
            <a:off x="684069" y="5709364"/>
            <a:ext cx="4241892" cy="400110"/>
            <a:chOff x="684069" y="5709364"/>
            <a:chExt cx="4241892" cy="400110"/>
          </a:xfrm>
        </p:grpSpPr>
        <p:sp>
          <p:nvSpPr>
            <p:cNvPr id="45" name="箭头: 右 44">
              <a:extLst>
                <a:ext uri="{FF2B5EF4-FFF2-40B4-BE49-F238E27FC236}">
                  <a16:creationId xmlns:a16="http://schemas.microsoft.com/office/drawing/2014/main" id="{9AA72722-3CCC-86F8-BC58-116F3B0093DF}"/>
                </a:ext>
              </a:extLst>
            </p:cNvPr>
            <p:cNvSpPr/>
            <p:nvPr/>
          </p:nvSpPr>
          <p:spPr>
            <a:xfrm>
              <a:off x="684069" y="5801264"/>
              <a:ext cx="1012723" cy="21630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mc:AlternateContent xmlns:mc="http://schemas.openxmlformats.org/markup-compatibility/2006" xmlns:a14="http://schemas.microsoft.com/office/drawing/2010/main">
          <mc:Choice Requires="a14">
            <p:sp>
              <p:nvSpPr>
                <p:cNvPr id="46" name="文本框 45">
                  <a:extLst>
                    <a:ext uri="{FF2B5EF4-FFF2-40B4-BE49-F238E27FC236}">
                      <a16:creationId xmlns:a16="http://schemas.microsoft.com/office/drawing/2014/main" id="{0DBDD13A-B8F1-E0CA-28A6-FC46D936E5D6}"/>
                    </a:ext>
                  </a:extLst>
                </p:cNvPr>
                <p:cNvSpPr txBox="1"/>
                <p:nvPr/>
              </p:nvSpPr>
              <p:spPr>
                <a:xfrm>
                  <a:off x="1696792" y="5709364"/>
                  <a:ext cx="3229169" cy="400110"/>
                </a:xfrm>
                <a:prstGeom prst="rect">
                  <a:avLst/>
                </a:prstGeom>
                <a:noFill/>
              </p:spPr>
              <p:txBody>
                <a:bodyPr wrap="square" rtlCol="0">
                  <a:spAutoFit/>
                </a:bodyPr>
                <a:lstStyle/>
                <a:p>
                  <a:r>
                    <a:rPr lang="en-US" altLang="zh-CN" sz="2000" dirty="0"/>
                    <a:t>S is enclosed by </a:t>
                  </a:r>
                  <a14:m>
                    <m:oMath xmlns:m="http://schemas.openxmlformats.org/officeDocument/2006/math">
                      <m:sSub>
                        <m:sSubPr>
                          <m:ctrlPr>
                            <a:rPr lang="en-US" altLang="zh-CN" sz="2000" b="0" i="1" smtClean="0">
                              <a:latin typeface="Cambria Math" panose="02040503050406030204" pitchFamily="18" charset="0"/>
                            </a:rPr>
                          </m:ctrlPr>
                        </m:sSubPr>
                        <m:e>
                          <m:r>
                            <a:rPr lang="en-US" altLang="zh-CN" sz="2000" b="0" i="1" smtClean="0">
                              <a:latin typeface="Cambria Math" panose="02040503050406030204" pitchFamily="18" charset="0"/>
                            </a:rPr>
                            <m:t>𝑆</m:t>
                          </m:r>
                        </m:e>
                        <m:sub>
                          <m:r>
                            <a:rPr lang="en-US" altLang="zh-CN" sz="2000" b="0" i="1" smtClean="0">
                              <a:latin typeface="Cambria Math" panose="02040503050406030204" pitchFamily="18" charset="0"/>
                            </a:rPr>
                            <m:t>1</m:t>
                          </m:r>
                        </m:sub>
                      </m:sSub>
                    </m:oMath>
                  </a14:m>
                  <a:endParaRPr lang="en-US" altLang="zh-CN" sz="2000" dirty="0"/>
                </a:p>
              </p:txBody>
            </p:sp>
          </mc:Choice>
          <mc:Fallback xmlns="">
            <p:sp>
              <p:nvSpPr>
                <p:cNvPr id="46" name="文本框 45">
                  <a:extLst>
                    <a:ext uri="{FF2B5EF4-FFF2-40B4-BE49-F238E27FC236}">
                      <a16:creationId xmlns:a16="http://schemas.microsoft.com/office/drawing/2014/main" id="{0DBDD13A-B8F1-E0CA-28A6-FC46D936E5D6}"/>
                    </a:ext>
                  </a:extLst>
                </p:cNvPr>
                <p:cNvSpPr txBox="1">
                  <a:spLocks noRot="1" noChangeAspect="1" noMove="1" noResize="1" noEditPoints="1" noAdjustHandles="1" noChangeArrowheads="1" noChangeShapeType="1" noTextEdit="1"/>
                </p:cNvSpPr>
                <p:nvPr/>
              </p:nvSpPr>
              <p:spPr>
                <a:xfrm>
                  <a:off x="1696792" y="5709364"/>
                  <a:ext cx="3229169" cy="400110"/>
                </a:xfrm>
                <a:prstGeom prst="rect">
                  <a:avLst/>
                </a:prstGeom>
                <a:blipFill>
                  <a:blip r:embed="rId17"/>
                  <a:stretch>
                    <a:fillRect l="-1887" t="-9231" b="-27692"/>
                  </a:stretch>
                </a:blipFill>
              </p:spPr>
              <p:txBody>
                <a:bodyPr/>
                <a:lstStyle/>
                <a:p>
                  <a:r>
                    <a:rPr lang="zh-CN" altLang="en-US">
                      <a:noFill/>
                    </a:rPr>
                    <a:t> </a:t>
                  </a:r>
                </a:p>
              </p:txBody>
            </p:sp>
          </mc:Fallback>
        </mc:AlternateContent>
      </p:grpSp>
      <p:grpSp>
        <p:nvGrpSpPr>
          <p:cNvPr id="4" name="组合 3">
            <a:extLst>
              <a:ext uri="{FF2B5EF4-FFF2-40B4-BE49-F238E27FC236}">
                <a16:creationId xmlns:a16="http://schemas.microsoft.com/office/drawing/2014/main" id="{58F31EDD-CEF9-47A2-8F26-D40A306CC414}"/>
              </a:ext>
            </a:extLst>
          </p:cNvPr>
          <p:cNvGrpSpPr/>
          <p:nvPr/>
        </p:nvGrpSpPr>
        <p:grpSpPr>
          <a:xfrm>
            <a:off x="2960237" y="6172200"/>
            <a:ext cx="3580308" cy="400110"/>
            <a:chOff x="2960237" y="6172200"/>
            <a:chExt cx="3580308" cy="400110"/>
          </a:xfrm>
        </p:grpSpPr>
        <mc:AlternateContent xmlns:mc="http://schemas.openxmlformats.org/markup-compatibility/2006" xmlns:a14="http://schemas.microsoft.com/office/drawing/2010/main">
          <mc:Choice Requires="a14">
            <p:sp>
              <p:nvSpPr>
                <p:cNvPr id="47" name="文本框 46">
                  <a:extLst>
                    <a:ext uri="{FF2B5EF4-FFF2-40B4-BE49-F238E27FC236}">
                      <a16:creationId xmlns:a16="http://schemas.microsoft.com/office/drawing/2014/main" id="{F467EB64-09FF-3EA8-BC42-72167E59F9BE}"/>
                    </a:ext>
                  </a:extLst>
                </p:cNvPr>
                <p:cNvSpPr txBox="1"/>
                <p:nvPr/>
              </p:nvSpPr>
              <p:spPr>
                <a:xfrm>
                  <a:off x="3311376" y="6172200"/>
                  <a:ext cx="3229169"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altLang="zh-CN" sz="2000" b="0" i="1" smtClean="0">
                                <a:latin typeface="Cambria Math" panose="02040503050406030204" pitchFamily="18" charset="0"/>
                              </a:rPr>
                            </m:ctrlPr>
                          </m:sSubPr>
                          <m:e>
                            <m:r>
                              <a:rPr lang="en-US" altLang="zh-CN" sz="2000" b="0" i="1" smtClean="0">
                                <a:latin typeface="Cambria Math" panose="02040503050406030204" pitchFamily="18" charset="0"/>
                              </a:rPr>
                              <m:t>𝐴</m:t>
                            </m:r>
                          </m:e>
                          <m:sub>
                            <m:r>
                              <a:rPr lang="en-US" altLang="zh-CN" sz="2000" b="0" i="1" smtClean="0">
                                <a:latin typeface="Cambria Math" panose="02040503050406030204" pitchFamily="18" charset="0"/>
                              </a:rPr>
                              <m:t>𝑚</m:t>
                            </m:r>
                          </m:sub>
                        </m:sSub>
                        <m:d>
                          <m:dPr>
                            <m:ctrlPr>
                              <a:rPr lang="en-US" altLang="zh-CN" sz="2000" b="0" i="1" smtClean="0">
                                <a:latin typeface="Cambria Math" panose="02040503050406030204" pitchFamily="18" charset="0"/>
                              </a:rPr>
                            </m:ctrlPr>
                          </m:dPr>
                          <m:e>
                            <m:r>
                              <a:rPr lang="en-US" altLang="zh-CN" sz="2000" b="0" i="1" smtClean="0">
                                <a:latin typeface="Cambria Math" panose="02040503050406030204" pitchFamily="18" charset="0"/>
                              </a:rPr>
                              <m:t>𝑆</m:t>
                            </m:r>
                          </m:e>
                        </m:d>
                        <m:r>
                          <a:rPr lang="en-US" altLang="zh-CN" sz="2000" b="0" i="1" smtClean="0">
                            <a:latin typeface="Cambria Math" panose="02040503050406030204" pitchFamily="18" charset="0"/>
                          </a:rPr>
                          <m:t>≤</m:t>
                        </m:r>
                        <m:r>
                          <a:rPr lang="en-US" altLang="zh-CN" sz="2000" b="0" i="1" smtClean="0">
                            <a:latin typeface="Cambria Math" panose="02040503050406030204" pitchFamily="18" charset="0"/>
                          </a:rPr>
                          <m:t>𝐴</m:t>
                        </m:r>
                        <m:r>
                          <a:rPr lang="en-US" altLang="zh-CN" sz="2000" b="0" i="1" smtClean="0">
                            <a:latin typeface="Cambria Math" panose="02040503050406030204" pitchFamily="18" charset="0"/>
                          </a:rPr>
                          <m:t>(</m:t>
                        </m:r>
                        <m:sSub>
                          <m:sSubPr>
                            <m:ctrlPr>
                              <a:rPr lang="en-US" altLang="zh-CN" sz="2000" b="0" i="1" smtClean="0">
                                <a:latin typeface="Cambria Math" panose="02040503050406030204" pitchFamily="18" charset="0"/>
                              </a:rPr>
                            </m:ctrlPr>
                          </m:sSubPr>
                          <m:e>
                            <m:r>
                              <a:rPr lang="en-US" altLang="zh-CN" sz="2000" b="0" i="1" smtClean="0">
                                <a:latin typeface="Cambria Math" panose="02040503050406030204" pitchFamily="18" charset="0"/>
                              </a:rPr>
                              <m:t>𝑆</m:t>
                            </m:r>
                          </m:e>
                          <m:sub>
                            <m:r>
                              <a:rPr lang="en-US" altLang="zh-CN" sz="2000" b="0" i="1" smtClean="0">
                                <a:latin typeface="Cambria Math" panose="02040503050406030204" pitchFamily="18" charset="0"/>
                              </a:rPr>
                              <m:t>1</m:t>
                            </m:r>
                          </m:sub>
                        </m:sSub>
                        <m:r>
                          <a:rPr lang="en-US" altLang="zh-CN" sz="2000" b="0" i="1" smtClean="0">
                            <a:latin typeface="Cambria Math" panose="02040503050406030204" pitchFamily="18" charset="0"/>
                          </a:rPr>
                          <m:t>)</m:t>
                        </m:r>
                      </m:oMath>
                    </m:oMathPara>
                  </a14:m>
                  <a:endParaRPr lang="en-US" altLang="zh-CN" sz="2000" dirty="0"/>
                </a:p>
              </p:txBody>
            </p:sp>
          </mc:Choice>
          <mc:Fallback xmlns="">
            <p:sp>
              <p:nvSpPr>
                <p:cNvPr id="47" name="文本框 46">
                  <a:extLst>
                    <a:ext uri="{FF2B5EF4-FFF2-40B4-BE49-F238E27FC236}">
                      <a16:creationId xmlns:a16="http://schemas.microsoft.com/office/drawing/2014/main" id="{F467EB64-09FF-3EA8-BC42-72167E59F9BE}"/>
                    </a:ext>
                  </a:extLst>
                </p:cNvPr>
                <p:cNvSpPr txBox="1">
                  <a:spLocks noRot="1" noChangeAspect="1" noMove="1" noResize="1" noEditPoints="1" noAdjustHandles="1" noChangeArrowheads="1" noChangeShapeType="1" noTextEdit="1"/>
                </p:cNvSpPr>
                <p:nvPr/>
              </p:nvSpPr>
              <p:spPr>
                <a:xfrm>
                  <a:off x="3311376" y="6172200"/>
                  <a:ext cx="3229169" cy="400110"/>
                </a:xfrm>
                <a:prstGeom prst="rect">
                  <a:avLst/>
                </a:prstGeom>
                <a:blipFill>
                  <a:blip r:embed="rId18"/>
                  <a:stretch>
                    <a:fillRect b="-16923"/>
                  </a:stretch>
                </a:blipFill>
              </p:spPr>
              <p:txBody>
                <a:bodyPr/>
                <a:lstStyle/>
                <a:p>
                  <a:r>
                    <a:rPr lang="zh-CN" altLang="en-US">
                      <a:noFill/>
                    </a:rPr>
                    <a:t> </a:t>
                  </a:r>
                </a:p>
              </p:txBody>
            </p:sp>
          </mc:Fallback>
        </mc:AlternateContent>
        <p:sp>
          <p:nvSpPr>
            <p:cNvPr id="48" name="箭头: 右 47">
              <a:extLst>
                <a:ext uri="{FF2B5EF4-FFF2-40B4-BE49-F238E27FC236}">
                  <a16:creationId xmlns:a16="http://schemas.microsoft.com/office/drawing/2014/main" id="{C07BC3A3-BE12-7BA2-0A0B-4B8A0ADA0C68}"/>
                </a:ext>
              </a:extLst>
            </p:cNvPr>
            <p:cNvSpPr/>
            <p:nvPr/>
          </p:nvSpPr>
          <p:spPr>
            <a:xfrm>
              <a:off x="2960237" y="6264100"/>
              <a:ext cx="1012723" cy="21630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7" name="椭圆 36">
            <a:extLst>
              <a:ext uri="{FF2B5EF4-FFF2-40B4-BE49-F238E27FC236}">
                <a16:creationId xmlns:a16="http://schemas.microsoft.com/office/drawing/2014/main" id="{8DDE5774-F2D8-45D5-AEE9-A935EB34914B}"/>
              </a:ext>
            </a:extLst>
          </p:cNvPr>
          <p:cNvSpPr/>
          <p:nvPr/>
        </p:nvSpPr>
        <p:spPr>
          <a:xfrm>
            <a:off x="9770005" y="2232752"/>
            <a:ext cx="102087" cy="92247"/>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0890244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1000"/>
                                        <p:tgtEl>
                                          <p:spTgt spid="3">
                                            <p:txEl>
                                              <p:pRg st="4" end="4"/>
                                            </p:txEl>
                                          </p:spTgt>
                                        </p:tgtEl>
                                      </p:cBhvr>
                                    </p:animEffect>
                                    <p:anim calcmode="lin" valueType="num">
                                      <p:cBhvr>
                                        <p:cTn id="2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fade">
                                      <p:cBhvr>
                                        <p:cTn id="28" dur="1000"/>
                                        <p:tgtEl>
                                          <p:spTgt spid="3">
                                            <p:txEl>
                                              <p:pRg st="5" end="5"/>
                                            </p:txEl>
                                          </p:spTgt>
                                        </p:tgtEl>
                                      </p:cBhvr>
                                    </p:animEffect>
                                    <p:anim calcmode="lin" valueType="num">
                                      <p:cBhvr>
                                        <p:cTn id="29"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Effect transition="in" filter="fade">
                                      <p:cBhvr>
                                        <p:cTn id="35" dur="1000"/>
                                        <p:tgtEl>
                                          <p:spTgt spid="3">
                                            <p:txEl>
                                              <p:pRg st="6" end="6"/>
                                            </p:txEl>
                                          </p:spTgt>
                                        </p:tgtEl>
                                      </p:cBhvr>
                                    </p:animEffect>
                                    <p:anim calcmode="lin" valueType="num">
                                      <p:cBhvr>
                                        <p:cTn id="36"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8" end="8"/>
                                            </p:txEl>
                                          </p:spTgt>
                                        </p:tgtEl>
                                        <p:attrNameLst>
                                          <p:attrName>style.visibility</p:attrName>
                                        </p:attrNameLst>
                                      </p:cBhvr>
                                      <p:to>
                                        <p:strVal val="visible"/>
                                      </p:to>
                                    </p:set>
                                    <p:animEffect transition="in" filter="fade">
                                      <p:cBhvr>
                                        <p:cTn id="42" dur="1000"/>
                                        <p:tgtEl>
                                          <p:spTgt spid="3">
                                            <p:txEl>
                                              <p:pRg st="8" end="8"/>
                                            </p:txEl>
                                          </p:spTgt>
                                        </p:tgtEl>
                                      </p:cBhvr>
                                    </p:animEffect>
                                    <p:anim calcmode="lin" valueType="num">
                                      <p:cBhvr>
                                        <p:cTn id="43"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16" presetClass="entr" presetSubtype="21" fill="hold" nodeType="clickEffect">
                                  <p:stCondLst>
                                    <p:cond delay="0"/>
                                  </p:stCondLst>
                                  <p:childTnLst>
                                    <p:set>
                                      <p:cBhvr>
                                        <p:cTn id="48" dur="1" fill="hold">
                                          <p:stCondLst>
                                            <p:cond delay="0"/>
                                          </p:stCondLst>
                                        </p:cTn>
                                        <p:tgtEl>
                                          <p:spTgt spid="2"/>
                                        </p:tgtEl>
                                        <p:attrNameLst>
                                          <p:attrName>style.visibility</p:attrName>
                                        </p:attrNameLst>
                                      </p:cBhvr>
                                      <p:to>
                                        <p:strVal val="visible"/>
                                      </p:to>
                                    </p:set>
                                    <p:animEffect transition="in" filter="barn(inVertical)">
                                      <p:cBhvr>
                                        <p:cTn id="49" dur="500"/>
                                        <p:tgtEl>
                                          <p:spTgt spid="2"/>
                                        </p:tgtEl>
                                      </p:cBhvr>
                                    </p:animEffect>
                                  </p:childTnLst>
                                </p:cTn>
                              </p:par>
                            </p:childTnLst>
                          </p:cTn>
                        </p:par>
                      </p:childTnLst>
                    </p:cTn>
                  </p:par>
                  <p:par>
                    <p:cTn id="50" fill="hold">
                      <p:stCondLst>
                        <p:cond delay="indefinite"/>
                      </p:stCondLst>
                      <p:childTnLst>
                        <p:par>
                          <p:cTn id="51" fill="hold">
                            <p:stCondLst>
                              <p:cond delay="0"/>
                            </p:stCondLst>
                            <p:childTnLst>
                              <p:par>
                                <p:cTn id="52" presetID="14" presetClass="entr" presetSubtype="10" fill="hold" nodeType="clickEffect">
                                  <p:stCondLst>
                                    <p:cond delay="0"/>
                                  </p:stCondLst>
                                  <p:childTnLst>
                                    <p:set>
                                      <p:cBhvr>
                                        <p:cTn id="53" dur="1" fill="hold">
                                          <p:stCondLst>
                                            <p:cond delay="0"/>
                                          </p:stCondLst>
                                        </p:cTn>
                                        <p:tgtEl>
                                          <p:spTgt spid="4"/>
                                        </p:tgtEl>
                                        <p:attrNameLst>
                                          <p:attrName>style.visibility</p:attrName>
                                        </p:attrNameLst>
                                      </p:cBhvr>
                                      <p:to>
                                        <p:strVal val="visible"/>
                                      </p:to>
                                    </p:set>
                                    <p:animEffect transition="in" filter="randombar(horizontal)">
                                      <p:cBhvr>
                                        <p:cTn id="5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2">
                <a:extLst>
                  <a:ext uri="{FF2B5EF4-FFF2-40B4-BE49-F238E27FC236}">
                    <a16:creationId xmlns:a16="http://schemas.microsoft.com/office/drawing/2014/main" id="{29992220-7F72-FEEC-D761-11F745664AB3}"/>
                  </a:ext>
                </a:extLst>
              </p:cNvPr>
              <p:cNvSpPr>
                <a:spLocks noGrp="1"/>
              </p:cNvSpPr>
              <p:nvPr>
                <p:ph idx="1"/>
              </p:nvPr>
            </p:nvSpPr>
            <p:spPr>
              <a:xfrm>
                <a:off x="63998" y="668737"/>
                <a:ext cx="8321150" cy="6109471"/>
              </a:xfrm>
            </p:spPr>
            <p:txBody>
              <a:bodyPr>
                <a:normAutofit/>
              </a:bodyPr>
              <a:lstStyle/>
              <a:p>
                <a:r>
                  <a:rPr lang="en-US" altLang="zh-CN" sz="2000" dirty="0"/>
                  <a:t>It has been shown that area of event horizon is non-decreasing</a:t>
                </a:r>
              </a:p>
              <a:p>
                <a:endParaRPr lang="en-US" altLang="zh-CN" sz="2000" dirty="0"/>
              </a:p>
              <a:p>
                <a:endParaRPr lang="en-US" altLang="zh-CN" dirty="0"/>
              </a:p>
              <a:p>
                <a:r>
                  <a:rPr lang="en-US" altLang="zh-CN" dirty="0"/>
                  <a:t>At the future time-like infinity, the system is settled down into a stationary black hole; </a:t>
                </a:r>
              </a:p>
              <a:p>
                <a:endParaRPr lang="en-US" altLang="zh-CN" sz="2000" dirty="0"/>
              </a:p>
              <a:p>
                <a:r>
                  <a:rPr lang="en-US" altLang="zh-CN" dirty="0"/>
                  <a:t>Such stationary black hole </a:t>
                </a:r>
                <a:r>
                  <a:rPr lang="en-US" altLang="zh-CN" dirty="0">
                    <a:solidFill>
                      <a:srgbClr val="FF0000"/>
                    </a:solidFill>
                  </a:rPr>
                  <a:t>was expected to be a Kerr-Newman black hole.</a:t>
                </a:r>
              </a:p>
              <a:p>
                <a:endParaRPr lang="en-US" altLang="zh-CN" sz="2000" dirty="0"/>
              </a:p>
              <a:p>
                <a:r>
                  <a:rPr lang="en-US" altLang="zh-CN" dirty="0"/>
                  <a:t>The mass of KN black</a:t>
                </a:r>
                <a:r>
                  <a:rPr lang="zh-CN" altLang="en-US" dirty="0"/>
                  <a:t> </a:t>
                </a:r>
                <a:r>
                  <a:rPr lang="en-US" altLang="zh-CN" dirty="0"/>
                  <a:t>hole is given by Bondi mass </a:t>
                </a:r>
                <a14:m>
                  <m:oMath xmlns:m="http://schemas.openxmlformats.org/officeDocument/2006/math">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𝑀</m:t>
                        </m:r>
                      </m:e>
                      <m:sub>
                        <m:r>
                          <a:rPr lang="en-US" altLang="zh-CN" b="0" i="1" smtClean="0">
                            <a:latin typeface="Cambria Math" panose="02040503050406030204" pitchFamily="18" charset="0"/>
                          </a:rPr>
                          <m:t>𝐵</m:t>
                        </m:r>
                        <m:r>
                          <a:rPr lang="en-US" altLang="zh-CN" b="0" i="1" smtClean="0">
                            <a:latin typeface="Cambria Math" panose="02040503050406030204" pitchFamily="18" charset="0"/>
                          </a:rPr>
                          <m:t>,∞</m:t>
                        </m:r>
                      </m:sub>
                    </m:sSub>
                    <m:r>
                      <a:rPr lang="en-US" altLang="zh-CN" b="0" i="0" smtClean="0">
                        <a:latin typeface="Cambria Math" panose="02040503050406030204" pitchFamily="18" charset="0"/>
                      </a:rPr>
                      <m:t> </m:t>
                    </m:r>
                  </m:oMath>
                </a14:m>
                <a:r>
                  <a:rPr lang="en-US" altLang="zh-CN" sz="2000" dirty="0"/>
                  <a:t>at future time-like infinity One can verify that</a:t>
                </a:r>
              </a:p>
              <a:p>
                <a:endParaRPr lang="en-US" altLang="zh-CN" sz="2000" dirty="0"/>
              </a:p>
              <a:p>
                <a:endParaRPr lang="en-US" altLang="zh-CN" dirty="0"/>
              </a:p>
              <a:p>
                <a:r>
                  <a:rPr lang="en-US" altLang="zh-CN" dirty="0"/>
                  <a:t>The Bondi mass is non-increasing, so we then have </a:t>
                </a:r>
                <a14:m>
                  <m:oMath xmlns:m="http://schemas.openxmlformats.org/officeDocument/2006/math">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𝑀</m:t>
                        </m:r>
                      </m:e>
                      <m:sub>
                        <m:r>
                          <a:rPr lang="en-US" altLang="zh-CN" b="0" i="1" smtClean="0">
                            <a:latin typeface="Cambria Math" panose="02040503050406030204" pitchFamily="18" charset="0"/>
                          </a:rPr>
                          <m:t>𝐵</m:t>
                        </m:r>
                        <m:r>
                          <a:rPr lang="en-US" altLang="zh-CN" b="0" i="1" smtClean="0">
                            <a:latin typeface="Cambria Math" panose="02040503050406030204" pitchFamily="18" charset="0"/>
                          </a:rPr>
                          <m:t>,∞</m:t>
                        </m:r>
                      </m:sub>
                    </m:sSub>
                    <m:r>
                      <a:rPr lang="en-US" altLang="zh-CN" b="0" i="1" smtClean="0">
                        <a:latin typeface="Cambria Math" panose="02040503050406030204" pitchFamily="18" charset="0"/>
                      </a:rPr>
                      <m:t>≤</m:t>
                    </m:r>
                    <m:sSub>
                      <m:sSubPr>
                        <m:ctrlPr>
                          <a:rPr lang="en-US" altLang="zh-CN" i="1">
                            <a:latin typeface="Cambria Math" panose="02040503050406030204" pitchFamily="18" charset="0"/>
                          </a:rPr>
                        </m:ctrlPr>
                      </m:sSubPr>
                      <m:e>
                        <m:r>
                          <a:rPr lang="en-US" altLang="zh-CN" i="1">
                            <a:latin typeface="Cambria Math" panose="02040503050406030204" pitchFamily="18" charset="0"/>
                          </a:rPr>
                          <m:t>𝑀</m:t>
                        </m:r>
                      </m:e>
                      <m:sub>
                        <m:r>
                          <a:rPr lang="en-US" altLang="zh-CN" i="1">
                            <a:latin typeface="Cambria Math" panose="02040503050406030204" pitchFamily="18" charset="0"/>
                          </a:rPr>
                          <m:t>𝐵</m:t>
                        </m:r>
                        <m:r>
                          <a:rPr lang="en-US" altLang="zh-CN" i="1">
                            <a:latin typeface="Cambria Math" panose="02040503050406030204" pitchFamily="18" charset="0"/>
                          </a:rPr>
                          <m:t>,0</m:t>
                        </m:r>
                      </m:sub>
                    </m:sSub>
                  </m:oMath>
                </a14:m>
                <a:endParaRPr lang="en-US" altLang="zh-CN" sz="2000" dirty="0"/>
              </a:p>
            </p:txBody>
          </p:sp>
        </mc:Choice>
        <mc:Fallback xmlns="">
          <p:sp>
            <p:nvSpPr>
              <p:cNvPr id="3" name="内容占位符 2">
                <a:extLst>
                  <a:ext uri="{FF2B5EF4-FFF2-40B4-BE49-F238E27FC236}">
                    <a16:creationId xmlns:a16="http://schemas.microsoft.com/office/drawing/2014/main" id="{29992220-7F72-FEEC-D761-11F745664AB3}"/>
                  </a:ext>
                </a:extLst>
              </p:cNvPr>
              <p:cNvSpPr>
                <a:spLocks noGrp="1" noRot="1" noChangeAspect="1" noMove="1" noResize="1" noEditPoints="1" noAdjustHandles="1" noChangeArrowheads="1" noChangeShapeType="1" noTextEdit="1"/>
              </p:cNvSpPr>
              <p:nvPr>
                <p:ph idx="1"/>
              </p:nvPr>
            </p:nvSpPr>
            <p:spPr>
              <a:xfrm>
                <a:off x="63998" y="668737"/>
                <a:ext cx="8321150" cy="6109471"/>
              </a:xfrm>
              <a:blipFill>
                <a:blip r:embed="rId3"/>
                <a:stretch>
                  <a:fillRect l="-293" t="-1098"/>
                </a:stretch>
              </a:blipFill>
            </p:spPr>
            <p:txBody>
              <a:bodyPr/>
              <a:lstStyle/>
              <a:p>
                <a:r>
                  <a:rPr lang="zh-CN" altLang="en-US">
                    <a:noFill/>
                  </a:rPr>
                  <a:t> </a:t>
                </a:r>
              </a:p>
            </p:txBody>
          </p:sp>
        </mc:Fallback>
      </mc:AlternateContent>
      <p:sp>
        <p:nvSpPr>
          <p:cNvPr id="6" name="文本框 5">
            <a:extLst>
              <a:ext uri="{FF2B5EF4-FFF2-40B4-BE49-F238E27FC236}">
                <a16:creationId xmlns:a16="http://schemas.microsoft.com/office/drawing/2014/main" id="{65BF9EA8-E2EC-BE6F-B28B-2F2C90697775}"/>
              </a:ext>
            </a:extLst>
          </p:cNvPr>
          <p:cNvSpPr txBox="1"/>
          <p:nvPr/>
        </p:nvSpPr>
        <p:spPr>
          <a:xfrm>
            <a:off x="149409" y="52648"/>
            <a:ext cx="8203540" cy="584775"/>
          </a:xfrm>
          <a:prstGeom prst="rect">
            <a:avLst/>
          </a:prstGeom>
          <a:noFill/>
        </p:spPr>
        <p:txBody>
          <a:bodyPr wrap="square" rtlCol="0">
            <a:spAutoFit/>
          </a:bodyPr>
          <a:lstStyle/>
          <a:p>
            <a:r>
              <a:rPr lang="en-US" altLang="zh-CN" sz="3200" dirty="0"/>
              <a:t>Penrose’s heuristic argument</a:t>
            </a:r>
          </a:p>
        </p:txBody>
      </p:sp>
      <p:grpSp>
        <p:nvGrpSpPr>
          <p:cNvPr id="44" name="组合 43">
            <a:extLst>
              <a:ext uri="{FF2B5EF4-FFF2-40B4-BE49-F238E27FC236}">
                <a16:creationId xmlns:a16="http://schemas.microsoft.com/office/drawing/2014/main" id="{45579254-B881-E228-E4D9-F4E37940F26D}"/>
              </a:ext>
            </a:extLst>
          </p:cNvPr>
          <p:cNvGrpSpPr/>
          <p:nvPr/>
        </p:nvGrpSpPr>
        <p:grpSpPr>
          <a:xfrm>
            <a:off x="7707821" y="1065848"/>
            <a:ext cx="4510580" cy="4903000"/>
            <a:chOff x="7233027" y="1530998"/>
            <a:chExt cx="4510580" cy="4903000"/>
          </a:xfrm>
        </p:grpSpPr>
        <p:grpSp>
          <p:nvGrpSpPr>
            <p:cNvPr id="8" name="组合 7">
              <a:extLst>
                <a:ext uri="{FF2B5EF4-FFF2-40B4-BE49-F238E27FC236}">
                  <a16:creationId xmlns:a16="http://schemas.microsoft.com/office/drawing/2014/main" id="{C8824CBD-3D19-CCF0-C5A7-6CE126D11665}"/>
                </a:ext>
              </a:extLst>
            </p:cNvPr>
            <p:cNvGrpSpPr/>
            <p:nvPr/>
          </p:nvGrpSpPr>
          <p:grpSpPr>
            <a:xfrm>
              <a:off x="7233027" y="1530998"/>
              <a:ext cx="4510580" cy="4903000"/>
              <a:chOff x="7470093" y="872237"/>
              <a:chExt cx="4510580" cy="4903000"/>
            </a:xfrm>
          </p:grpSpPr>
          <p:grpSp>
            <p:nvGrpSpPr>
              <p:cNvPr id="9" name="组合 8">
                <a:extLst>
                  <a:ext uri="{FF2B5EF4-FFF2-40B4-BE49-F238E27FC236}">
                    <a16:creationId xmlns:a16="http://schemas.microsoft.com/office/drawing/2014/main" id="{79C6ADB2-2563-D673-D908-AEE1DDF6BAA1}"/>
                  </a:ext>
                </a:extLst>
              </p:cNvPr>
              <p:cNvGrpSpPr/>
              <p:nvPr/>
            </p:nvGrpSpPr>
            <p:grpSpPr>
              <a:xfrm>
                <a:off x="7470093" y="872237"/>
                <a:ext cx="4239554" cy="4650454"/>
                <a:chOff x="7470093" y="1270952"/>
                <a:chExt cx="4239554" cy="4650454"/>
              </a:xfrm>
            </p:grpSpPr>
            <p:cxnSp>
              <p:nvCxnSpPr>
                <p:cNvPr id="15" name="直接连接符 14">
                  <a:extLst>
                    <a:ext uri="{FF2B5EF4-FFF2-40B4-BE49-F238E27FC236}">
                      <a16:creationId xmlns:a16="http://schemas.microsoft.com/office/drawing/2014/main" id="{28D71FD4-348A-1640-290F-1A663CA8E0D2}"/>
                    </a:ext>
                  </a:extLst>
                </p:cNvPr>
                <p:cNvCxnSpPr>
                  <a:cxnSpLocks/>
                </p:cNvCxnSpPr>
                <p:nvPr/>
              </p:nvCxnSpPr>
              <p:spPr>
                <a:xfrm>
                  <a:off x="8513685" y="1899821"/>
                  <a:ext cx="2343705" cy="0"/>
                </a:xfrm>
                <a:prstGeom prst="line">
                  <a:avLst/>
                </a:prstGeom>
                <a:ln w="38100">
                  <a:prstDash val="sysDot"/>
                </a:ln>
              </p:spPr>
              <p:style>
                <a:lnRef idx="1">
                  <a:schemeClr val="accent1"/>
                </a:lnRef>
                <a:fillRef idx="0">
                  <a:schemeClr val="accent1"/>
                </a:fillRef>
                <a:effectRef idx="0">
                  <a:schemeClr val="accent1"/>
                </a:effectRef>
                <a:fontRef idx="minor">
                  <a:schemeClr val="tx1"/>
                </a:fontRef>
              </p:style>
            </p:cxnSp>
            <p:cxnSp>
              <p:nvCxnSpPr>
                <p:cNvPr id="16" name="直接连接符 15">
                  <a:extLst>
                    <a:ext uri="{FF2B5EF4-FFF2-40B4-BE49-F238E27FC236}">
                      <a16:creationId xmlns:a16="http://schemas.microsoft.com/office/drawing/2014/main" id="{429D0BF7-7403-A1DC-6534-F3F2731AC584}"/>
                    </a:ext>
                  </a:extLst>
                </p:cNvPr>
                <p:cNvCxnSpPr>
                  <a:cxnSpLocks/>
                </p:cNvCxnSpPr>
                <p:nvPr/>
              </p:nvCxnSpPr>
              <p:spPr>
                <a:xfrm>
                  <a:off x="8504808" y="1935332"/>
                  <a:ext cx="0" cy="3986074"/>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7" name="直接连接符 16">
                  <a:extLst>
                    <a:ext uri="{FF2B5EF4-FFF2-40B4-BE49-F238E27FC236}">
                      <a16:creationId xmlns:a16="http://schemas.microsoft.com/office/drawing/2014/main" id="{14325E06-8371-7D45-257C-76780AE5B8A7}"/>
                    </a:ext>
                  </a:extLst>
                </p:cNvPr>
                <p:cNvCxnSpPr/>
                <p:nvPr/>
              </p:nvCxnSpPr>
              <p:spPr>
                <a:xfrm>
                  <a:off x="10857390" y="1899821"/>
                  <a:ext cx="852257" cy="870012"/>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8" name="直接连接符 17">
                  <a:extLst>
                    <a:ext uri="{FF2B5EF4-FFF2-40B4-BE49-F238E27FC236}">
                      <a16:creationId xmlns:a16="http://schemas.microsoft.com/office/drawing/2014/main" id="{3D3E613C-5767-0431-0525-C1CEDF473927}"/>
                    </a:ext>
                  </a:extLst>
                </p:cNvPr>
                <p:cNvCxnSpPr/>
                <p:nvPr/>
              </p:nvCxnSpPr>
              <p:spPr>
                <a:xfrm flipH="1">
                  <a:off x="8513685" y="2769832"/>
                  <a:ext cx="3195961" cy="3151574"/>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9" name="直接连接符 18">
                  <a:extLst>
                    <a:ext uri="{FF2B5EF4-FFF2-40B4-BE49-F238E27FC236}">
                      <a16:creationId xmlns:a16="http://schemas.microsoft.com/office/drawing/2014/main" id="{4A354C45-835B-2732-0292-77F447810736}"/>
                    </a:ext>
                  </a:extLst>
                </p:cNvPr>
                <p:cNvCxnSpPr/>
                <p:nvPr/>
              </p:nvCxnSpPr>
              <p:spPr>
                <a:xfrm flipH="1">
                  <a:off x="8513685" y="1899821"/>
                  <a:ext cx="2343705" cy="2201662"/>
                </a:xfrm>
                <a:prstGeom prst="line">
                  <a:avLst/>
                </a:prstGeom>
                <a:ln w="19050">
                  <a:solidFill>
                    <a:srgbClr val="00B050"/>
                  </a:solidFill>
                  <a:prstDash val="sysDot"/>
                </a:ln>
              </p:spPr>
              <p:style>
                <a:lnRef idx="1">
                  <a:schemeClr val="accent1"/>
                </a:lnRef>
                <a:fillRef idx="0">
                  <a:schemeClr val="accent1"/>
                </a:fillRef>
                <a:effectRef idx="0">
                  <a:schemeClr val="accent1"/>
                </a:effectRef>
                <a:fontRef idx="minor">
                  <a:schemeClr val="tx1"/>
                </a:fontRef>
              </p:style>
            </p:cxnSp>
            <p:cxnSp>
              <p:nvCxnSpPr>
                <p:cNvPr id="21" name="直接箭头连接符 20">
                  <a:extLst>
                    <a:ext uri="{FF2B5EF4-FFF2-40B4-BE49-F238E27FC236}">
                      <a16:creationId xmlns:a16="http://schemas.microsoft.com/office/drawing/2014/main" id="{E9E49465-4B47-38D3-D28E-CD174A8ABC74}"/>
                    </a:ext>
                  </a:extLst>
                </p:cNvPr>
                <p:cNvCxnSpPr>
                  <a:cxnSpLocks/>
                </p:cNvCxnSpPr>
                <p:nvPr/>
              </p:nvCxnSpPr>
              <p:spPr>
                <a:xfrm flipV="1">
                  <a:off x="9563472" y="2334827"/>
                  <a:ext cx="478283" cy="570390"/>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22" name="椭圆 21">
                  <a:extLst>
                    <a:ext uri="{FF2B5EF4-FFF2-40B4-BE49-F238E27FC236}">
                      <a16:creationId xmlns:a16="http://schemas.microsoft.com/office/drawing/2014/main" id="{32458852-100E-5797-CC27-A96B7731F6CB}"/>
                    </a:ext>
                  </a:extLst>
                </p:cNvPr>
                <p:cNvSpPr/>
                <p:nvPr/>
              </p:nvSpPr>
              <p:spPr>
                <a:xfrm>
                  <a:off x="9476919" y="2883711"/>
                  <a:ext cx="102087" cy="92247"/>
                </a:xfrm>
                <a:prstGeom prst="ellipse">
                  <a:avLst/>
                </a:prstGeom>
                <a:solidFill>
                  <a:schemeClr val="tx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3" name="直接箭头连接符 22">
                  <a:extLst>
                    <a:ext uri="{FF2B5EF4-FFF2-40B4-BE49-F238E27FC236}">
                      <a16:creationId xmlns:a16="http://schemas.microsoft.com/office/drawing/2014/main" id="{59DBC11B-DE07-1400-AE15-1E43326A01FD}"/>
                    </a:ext>
                  </a:extLst>
                </p:cNvPr>
                <p:cNvCxnSpPr>
                  <a:cxnSpLocks/>
                </p:cNvCxnSpPr>
                <p:nvPr/>
              </p:nvCxnSpPr>
              <p:spPr>
                <a:xfrm flipH="1" flipV="1">
                  <a:off x="9100723" y="2478771"/>
                  <a:ext cx="428348" cy="453282"/>
                </a:xfrm>
                <a:prstGeom prst="straightConnector1">
                  <a:avLst/>
                </a:prstGeom>
                <a:ln w="38100">
                  <a:solidFill>
                    <a:srgbClr val="7030A0"/>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4" name="文本框 23">
                      <a:extLst>
                        <a:ext uri="{FF2B5EF4-FFF2-40B4-BE49-F238E27FC236}">
                          <a16:creationId xmlns:a16="http://schemas.microsoft.com/office/drawing/2014/main" id="{262268B1-6F48-99FE-8790-81825C9C24AF}"/>
                        </a:ext>
                      </a:extLst>
                    </p:cNvPr>
                    <p:cNvSpPr txBox="1"/>
                    <p:nvPr/>
                  </p:nvSpPr>
                  <p:spPr>
                    <a:xfrm>
                      <a:off x="9802613" y="2064629"/>
                      <a:ext cx="365096" cy="37311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en-US" altLang="zh-CN" b="0" i="1" smtClean="0">
                                    <a:solidFill>
                                      <a:schemeClr val="accent1">
                                        <a:lumMod val="75000"/>
                                      </a:schemeClr>
                                    </a:solidFill>
                                    <a:latin typeface="Cambria Math" panose="02040503050406030204" pitchFamily="18" charset="0"/>
                                  </a:rPr>
                                </m:ctrlPr>
                              </m:sSupPr>
                              <m:e>
                                <m:r>
                                  <a:rPr lang="en-US" altLang="zh-CN" b="0" i="1" smtClean="0">
                                    <a:solidFill>
                                      <a:schemeClr val="accent1">
                                        <a:lumMod val="75000"/>
                                      </a:schemeClr>
                                    </a:solidFill>
                                    <a:latin typeface="Cambria Math" panose="02040503050406030204" pitchFamily="18" charset="0"/>
                                  </a:rPr>
                                  <m:t>𝑘</m:t>
                                </m:r>
                              </m:e>
                              <m:sup>
                                <m:r>
                                  <a:rPr lang="en-US" altLang="zh-CN" b="0" i="1" smtClean="0">
                                    <a:solidFill>
                                      <a:schemeClr val="accent1">
                                        <a:lumMod val="75000"/>
                                      </a:schemeClr>
                                    </a:solidFill>
                                    <a:latin typeface="Cambria Math" panose="02040503050406030204" pitchFamily="18" charset="0"/>
                                  </a:rPr>
                                  <m:t>𝜇</m:t>
                                </m:r>
                              </m:sup>
                            </m:sSup>
                          </m:oMath>
                        </m:oMathPara>
                      </a14:m>
                      <a:endParaRPr lang="zh-CN" altLang="en-US" dirty="0">
                        <a:solidFill>
                          <a:schemeClr val="accent1">
                            <a:lumMod val="75000"/>
                          </a:schemeClr>
                        </a:solidFill>
                      </a:endParaRPr>
                    </a:p>
                  </p:txBody>
                </p:sp>
              </mc:Choice>
              <mc:Fallback xmlns="">
                <p:sp>
                  <p:nvSpPr>
                    <p:cNvPr id="26" name="文本框 25">
                      <a:extLst>
                        <a:ext uri="{FF2B5EF4-FFF2-40B4-BE49-F238E27FC236}">
                          <a16:creationId xmlns:a16="http://schemas.microsoft.com/office/drawing/2014/main" id="{A10C8DBA-5AF5-45F1-9708-6F4BA5EC6C0B}"/>
                        </a:ext>
                      </a:extLst>
                    </p:cNvPr>
                    <p:cNvSpPr txBox="1">
                      <a:spLocks noRot="1" noChangeAspect="1" noMove="1" noResize="1" noEditPoints="1" noAdjustHandles="1" noChangeArrowheads="1" noChangeShapeType="1" noTextEdit="1"/>
                    </p:cNvSpPr>
                    <p:nvPr/>
                  </p:nvSpPr>
                  <p:spPr>
                    <a:xfrm>
                      <a:off x="9802613" y="2064629"/>
                      <a:ext cx="365096" cy="373115"/>
                    </a:xfrm>
                    <a:prstGeom prst="rect">
                      <a:avLst/>
                    </a:prstGeom>
                    <a:blipFill>
                      <a:blip r:embed="rId5"/>
                      <a:stretch>
                        <a:fillRect r="-8333"/>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25" name="文本框 24">
                      <a:extLst>
                        <a:ext uri="{FF2B5EF4-FFF2-40B4-BE49-F238E27FC236}">
                          <a16:creationId xmlns:a16="http://schemas.microsoft.com/office/drawing/2014/main" id="{E70ED49B-C772-B2A3-DBAE-970F230272A9}"/>
                        </a:ext>
                      </a:extLst>
                    </p:cNvPr>
                    <p:cNvSpPr txBox="1"/>
                    <p:nvPr/>
                  </p:nvSpPr>
                  <p:spPr>
                    <a:xfrm>
                      <a:off x="8790679" y="2514379"/>
                      <a:ext cx="365096"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en-US" altLang="zh-CN" b="0" i="1" smtClean="0">
                                    <a:solidFill>
                                      <a:srgbClr val="7030A0"/>
                                    </a:solidFill>
                                    <a:latin typeface="Cambria Math" panose="02040503050406030204" pitchFamily="18" charset="0"/>
                                  </a:rPr>
                                </m:ctrlPr>
                              </m:sSupPr>
                              <m:e>
                                <m:r>
                                  <a:rPr lang="en-US" altLang="zh-CN" b="0" i="1" smtClean="0">
                                    <a:solidFill>
                                      <a:srgbClr val="7030A0"/>
                                    </a:solidFill>
                                    <a:latin typeface="Cambria Math" panose="02040503050406030204" pitchFamily="18" charset="0"/>
                                  </a:rPr>
                                  <m:t>𝑙</m:t>
                                </m:r>
                              </m:e>
                              <m:sup>
                                <m:r>
                                  <a:rPr lang="en-US" altLang="zh-CN" b="0" i="1" smtClean="0">
                                    <a:solidFill>
                                      <a:srgbClr val="7030A0"/>
                                    </a:solidFill>
                                    <a:latin typeface="Cambria Math" panose="02040503050406030204" pitchFamily="18" charset="0"/>
                                  </a:rPr>
                                  <m:t>𝜇</m:t>
                                </m:r>
                              </m:sup>
                            </m:sSup>
                          </m:oMath>
                        </m:oMathPara>
                      </a14:m>
                      <a:endParaRPr lang="zh-CN" altLang="en-US" dirty="0">
                        <a:solidFill>
                          <a:srgbClr val="7030A0"/>
                        </a:solidFill>
                      </a:endParaRPr>
                    </a:p>
                  </p:txBody>
                </p:sp>
              </mc:Choice>
              <mc:Fallback xmlns="">
                <p:sp>
                  <p:nvSpPr>
                    <p:cNvPr id="25" name="文本框 24">
                      <a:extLst>
                        <a:ext uri="{FF2B5EF4-FFF2-40B4-BE49-F238E27FC236}">
                          <a16:creationId xmlns:a16="http://schemas.microsoft.com/office/drawing/2014/main" id="{E70ED49B-C772-B2A3-DBAE-970F230272A9}"/>
                        </a:ext>
                      </a:extLst>
                    </p:cNvPr>
                    <p:cNvSpPr txBox="1">
                      <a:spLocks noRot="1" noChangeAspect="1" noMove="1" noResize="1" noEditPoints="1" noAdjustHandles="1" noChangeArrowheads="1" noChangeShapeType="1" noTextEdit="1"/>
                    </p:cNvSpPr>
                    <p:nvPr/>
                  </p:nvSpPr>
                  <p:spPr>
                    <a:xfrm>
                      <a:off x="8790679" y="2514379"/>
                      <a:ext cx="365096" cy="369332"/>
                    </a:xfrm>
                    <a:prstGeom prst="rect">
                      <a:avLst/>
                    </a:prstGeom>
                    <a:blipFill>
                      <a:blip r:embed="rId6"/>
                      <a:stretch>
                        <a:fillRect/>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27" name="文本框 26">
                      <a:extLst>
                        <a:ext uri="{FF2B5EF4-FFF2-40B4-BE49-F238E27FC236}">
                          <a16:creationId xmlns:a16="http://schemas.microsoft.com/office/drawing/2014/main" id="{11BA6433-4156-AAA3-83B7-0BFBDD143E7A}"/>
                        </a:ext>
                      </a:extLst>
                    </p:cNvPr>
                    <p:cNvSpPr txBox="1"/>
                    <p:nvPr/>
                  </p:nvSpPr>
                  <p:spPr>
                    <a:xfrm>
                      <a:off x="7470093" y="2778121"/>
                      <a:ext cx="1179870" cy="38888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𝜃</m:t>
                                </m:r>
                              </m:e>
                              <m:sub>
                                <m:d>
                                  <m:dPr>
                                    <m:ctrlPr>
                                      <a:rPr lang="en-US" altLang="zh-CN" b="0" i="1" smtClean="0">
                                        <a:latin typeface="Cambria Math" panose="02040503050406030204" pitchFamily="18" charset="0"/>
                                      </a:rPr>
                                    </m:ctrlPr>
                                  </m:dPr>
                                  <m:e>
                                    <m:r>
                                      <a:rPr lang="en-US" altLang="zh-CN" b="0" i="1" smtClean="0">
                                        <a:latin typeface="Cambria Math" panose="02040503050406030204" pitchFamily="18" charset="0"/>
                                      </a:rPr>
                                      <m:t>𝑘</m:t>
                                    </m:r>
                                  </m:e>
                                </m:d>
                              </m:sub>
                            </m:sSub>
                            <m:r>
                              <a:rPr lang="en-US" altLang="zh-CN" i="1" smtClean="0">
                                <a:latin typeface="Cambria Math" panose="02040503050406030204" pitchFamily="18" charset="0"/>
                              </a:rPr>
                              <m:t>=</m:t>
                            </m:r>
                            <m:r>
                              <a:rPr lang="en-US" altLang="zh-CN" b="0" i="1" smtClean="0">
                                <a:latin typeface="Cambria Math" panose="02040503050406030204" pitchFamily="18" charset="0"/>
                              </a:rPr>
                              <m:t>0</m:t>
                            </m:r>
                          </m:oMath>
                        </m:oMathPara>
                      </a14:m>
                      <a:endParaRPr lang="zh-CN" altLang="en-US" dirty="0"/>
                    </a:p>
                  </p:txBody>
                </p:sp>
              </mc:Choice>
              <mc:Fallback xmlns="">
                <p:sp>
                  <p:nvSpPr>
                    <p:cNvPr id="27" name="文本框 26">
                      <a:extLst>
                        <a:ext uri="{FF2B5EF4-FFF2-40B4-BE49-F238E27FC236}">
                          <a16:creationId xmlns:a16="http://schemas.microsoft.com/office/drawing/2014/main" id="{11BA6433-4156-AAA3-83B7-0BFBDD143E7A}"/>
                        </a:ext>
                      </a:extLst>
                    </p:cNvPr>
                    <p:cNvSpPr txBox="1">
                      <a:spLocks noRot="1" noChangeAspect="1" noMove="1" noResize="1" noEditPoints="1" noAdjustHandles="1" noChangeArrowheads="1" noChangeShapeType="1" noTextEdit="1"/>
                    </p:cNvSpPr>
                    <p:nvPr/>
                  </p:nvSpPr>
                  <p:spPr>
                    <a:xfrm>
                      <a:off x="7470093" y="2778121"/>
                      <a:ext cx="1179870" cy="388889"/>
                    </a:xfrm>
                    <a:prstGeom prst="rect">
                      <a:avLst/>
                    </a:prstGeom>
                    <a:blipFill>
                      <a:blip r:embed="rId7"/>
                      <a:stretch>
                        <a:fillRect/>
                      </a:stretch>
                    </a:blipFill>
                  </p:spPr>
                  <p:txBody>
                    <a:bodyPr/>
                    <a:lstStyle/>
                    <a:p>
                      <a:r>
                        <a:rPr lang="zh-CN" altLang="en-US">
                          <a:noFill/>
                        </a:rPr>
                        <a:t> </a:t>
                      </a:r>
                    </a:p>
                  </p:txBody>
                </p:sp>
              </mc:Fallback>
            </mc:AlternateContent>
            <p:sp>
              <p:nvSpPr>
                <p:cNvPr id="28" name="任意多边形: 形状 27">
                  <a:extLst>
                    <a:ext uri="{FF2B5EF4-FFF2-40B4-BE49-F238E27FC236}">
                      <a16:creationId xmlns:a16="http://schemas.microsoft.com/office/drawing/2014/main" id="{3CC41584-0A02-EEFB-B058-906DD8583854}"/>
                    </a:ext>
                  </a:extLst>
                </p:cNvPr>
                <p:cNvSpPr/>
                <p:nvPr/>
              </p:nvSpPr>
              <p:spPr>
                <a:xfrm>
                  <a:off x="8138252" y="2408167"/>
                  <a:ext cx="1730808" cy="335032"/>
                </a:xfrm>
                <a:custGeom>
                  <a:avLst/>
                  <a:gdLst>
                    <a:gd name="connsiteX0" fmla="*/ 0 w 1402672"/>
                    <a:gd name="connsiteY0" fmla="*/ 286224 h 286224"/>
                    <a:gd name="connsiteX1" fmla="*/ 150920 w 1402672"/>
                    <a:gd name="connsiteY1" fmla="*/ 99793 h 286224"/>
                    <a:gd name="connsiteX2" fmla="*/ 390617 w 1402672"/>
                    <a:gd name="connsiteY2" fmla="*/ 2139 h 286224"/>
                    <a:gd name="connsiteX3" fmla="*/ 1402672 w 1402672"/>
                    <a:gd name="connsiteY3" fmla="*/ 188570 h 286224"/>
                  </a:gdLst>
                  <a:ahLst/>
                  <a:cxnLst>
                    <a:cxn ang="0">
                      <a:pos x="connsiteX0" y="connsiteY0"/>
                    </a:cxn>
                    <a:cxn ang="0">
                      <a:pos x="connsiteX1" y="connsiteY1"/>
                    </a:cxn>
                    <a:cxn ang="0">
                      <a:pos x="connsiteX2" y="connsiteY2"/>
                    </a:cxn>
                    <a:cxn ang="0">
                      <a:pos x="connsiteX3" y="connsiteY3"/>
                    </a:cxn>
                  </a:cxnLst>
                  <a:rect l="l" t="t" r="r" b="b"/>
                  <a:pathLst>
                    <a:path w="1402672" h="286224">
                      <a:moveTo>
                        <a:pt x="0" y="286224"/>
                      </a:moveTo>
                      <a:cubicBezTo>
                        <a:pt x="42908" y="216682"/>
                        <a:pt x="85817" y="147140"/>
                        <a:pt x="150920" y="99793"/>
                      </a:cubicBezTo>
                      <a:cubicBezTo>
                        <a:pt x="216023" y="52445"/>
                        <a:pt x="181992" y="-12657"/>
                        <a:pt x="390617" y="2139"/>
                      </a:cubicBezTo>
                      <a:cubicBezTo>
                        <a:pt x="599242" y="16935"/>
                        <a:pt x="1000957" y="102752"/>
                        <a:pt x="1402672" y="188570"/>
                      </a:cubicBezTo>
                    </a:path>
                  </a:pathLst>
                </a:custGeom>
                <a:noFill/>
                <a:ln w="38100">
                  <a:solidFill>
                    <a:srgbClr val="00B0F0"/>
                  </a:solidFill>
                  <a:prstDash val="sysDot"/>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文本框 28">
                  <a:extLst>
                    <a:ext uri="{FF2B5EF4-FFF2-40B4-BE49-F238E27FC236}">
                      <a16:creationId xmlns:a16="http://schemas.microsoft.com/office/drawing/2014/main" id="{2E730BF8-AAF9-936E-A518-043E7ADC8E2F}"/>
                    </a:ext>
                  </a:extLst>
                </p:cNvPr>
                <p:cNvSpPr txBox="1"/>
                <p:nvPr/>
              </p:nvSpPr>
              <p:spPr>
                <a:xfrm>
                  <a:off x="8504808" y="1270952"/>
                  <a:ext cx="2469083" cy="369332"/>
                </a:xfrm>
                <a:prstGeom prst="rect">
                  <a:avLst/>
                </a:prstGeom>
                <a:noFill/>
              </p:spPr>
              <p:txBody>
                <a:bodyPr wrap="square" rtlCol="0">
                  <a:spAutoFit/>
                </a:bodyPr>
                <a:lstStyle/>
                <a:p>
                  <a:pPr algn="ctr"/>
                  <a:r>
                    <a:rPr lang="en-US" altLang="zh-CN" dirty="0"/>
                    <a:t>Apparent horizon S</a:t>
                  </a:r>
                </a:p>
              </p:txBody>
            </p:sp>
            <p:cxnSp>
              <p:nvCxnSpPr>
                <p:cNvPr id="30" name="直接箭头连接符 29">
                  <a:extLst>
                    <a:ext uri="{FF2B5EF4-FFF2-40B4-BE49-F238E27FC236}">
                      <a16:creationId xmlns:a16="http://schemas.microsoft.com/office/drawing/2014/main" id="{0586B22B-7DBD-1314-8A96-456610006292}"/>
                    </a:ext>
                  </a:extLst>
                </p:cNvPr>
                <p:cNvCxnSpPr>
                  <a:cxnSpLocks/>
                  <a:stCxn id="29" idx="2"/>
                  <a:endCxn id="22" idx="0"/>
                </p:cNvCxnSpPr>
                <p:nvPr/>
              </p:nvCxnSpPr>
              <p:spPr>
                <a:xfrm flipH="1">
                  <a:off x="9527963" y="1640284"/>
                  <a:ext cx="211387" cy="1243427"/>
                </a:xfrm>
                <a:prstGeom prst="straightConnector1">
                  <a:avLst/>
                </a:prstGeom>
                <a:ln w="28575">
                  <a:solidFill>
                    <a:schemeClr val="bg1">
                      <a:lumMod val="65000"/>
                    </a:schemeClr>
                  </a:solidFill>
                  <a:tailEnd type="triangle"/>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10" name="文本框 9">
                    <a:extLst>
                      <a:ext uri="{FF2B5EF4-FFF2-40B4-BE49-F238E27FC236}">
                        <a16:creationId xmlns:a16="http://schemas.microsoft.com/office/drawing/2014/main" id="{B91413EA-08B0-6F26-14F6-42196CF91A6D}"/>
                      </a:ext>
                    </a:extLst>
                  </p:cNvPr>
                  <p:cNvSpPr txBox="1"/>
                  <p:nvPr/>
                </p:nvSpPr>
                <p:spPr>
                  <a:xfrm>
                    <a:off x="10167709" y="3843213"/>
                    <a:ext cx="313034" cy="3077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altLang="zh-CN" sz="2000" b="0" i="1" smtClean="0">
                                  <a:latin typeface="Cambria Math" panose="02040503050406030204" pitchFamily="18" charset="0"/>
                                </a:rPr>
                              </m:ctrlPr>
                            </m:sSubPr>
                            <m:e>
                              <m:r>
                                <a:rPr lang="en-US" altLang="zh-CN" sz="2000" b="0" i="1" smtClean="0">
                                  <a:latin typeface="Cambria Math" panose="02040503050406030204" pitchFamily="18" charset="0"/>
                                </a:rPr>
                                <m:t>ℐ</m:t>
                              </m:r>
                            </m:e>
                            <m:sub>
                              <m:r>
                                <a:rPr lang="en-US" altLang="zh-CN" sz="2000" b="0" i="1" smtClean="0">
                                  <a:latin typeface="Cambria Math" panose="02040503050406030204" pitchFamily="18" charset="0"/>
                                </a:rPr>
                                <m:t>−</m:t>
                              </m:r>
                            </m:sub>
                          </m:sSub>
                        </m:oMath>
                      </m:oMathPara>
                    </a14:m>
                    <a:endParaRPr lang="zh-CN" altLang="en-US" sz="2000" dirty="0"/>
                  </a:p>
                </p:txBody>
              </p:sp>
            </mc:Choice>
            <mc:Fallback xmlns="">
              <p:sp>
                <p:nvSpPr>
                  <p:cNvPr id="39" name="文本框 38">
                    <a:extLst>
                      <a:ext uri="{FF2B5EF4-FFF2-40B4-BE49-F238E27FC236}">
                        <a16:creationId xmlns:a16="http://schemas.microsoft.com/office/drawing/2014/main" id="{6BA28772-098F-473E-B0C9-154F2B5BA1A9}"/>
                      </a:ext>
                    </a:extLst>
                  </p:cNvPr>
                  <p:cNvSpPr txBox="1">
                    <a:spLocks noRot="1" noChangeAspect="1" noMove="1" noResize="1" noEditPoints="1" noAdjustHandles="1" noChangeArrowheads="1" noChangeShapeType="1" noTextEdit="1"/>
                  </p:cNvSpPr>
                  <p:nvPr/>
                </p:nvSpPr>
                <p:spPr>
                  <a:xfrm>
                    <a:off x="10167709" y="3843213"/>
                    <a:ext cx="313034" cy="307777"/>
                  </a:xfrm>
                  <a:prstGeom prst="rect">
                    <a:avLst/>
                  </a:prstGeom>
                  <a:blipFill>
                    <a:blip r:embed="rId10"/>
                    <a:stretch>
                      <a:fillRect l="-17308" b="-7843"/>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1" name="文本框 10">
                    <a:extLst>
                      <a:ext uri="{FF2B5EF4-FFF2-40B4-BE49-F238E27FC236}">
                        <a16:creationId xmlns:a16="http://schemas.microsoft.com/office/drawing/2014/main" id="{6A9C3DD1-6B04-8C3F-05DD-DA2C06957B3A}"/>
                      </a:ext>
                    </a:extLst>
                  </p:cNvPr>
                  <p:cNvSpPr txBox="1"/>
                  <p:nvPr/>
                </p:nvSpPr>
                <p:spPr>
                  <a:xfrm>
                    <a:off x="11223656" y="1642909"/>
                    <a:ext cx="313034" cy="3077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altLang="zh-CN" sz="2000" b="0" i="1" smtClean="0">
                                  <a:latin typeface="Cambria Math" panose="02040503050406030204" pitchFamily="18" charset="0"/>
                                </a:rPr>
                              </m:ctrlPr>
                            </m:sSubPr>
                            <m:e>
                              <m:r>
                                <a:rPr lang="en-US" altLang="zh-CN" sz="2000" b="0" i="1" smtClean="0">
                                  <a:latin typeface="Cambria Math" panose="02040503050406030204" pitchFamily="18" charset="0"/>
                                </a:rPr>
                                <m:t>ℐ</m:t>
                              </m:r>
                            </m:e>
                            <m:sub>
                              <m:r>
                                <a:rPr lang="en-US" altLang="zh-CN" sz="2000" b="0" i="1" smtClean="0">
                                  <a:latin typeface="Cambria Math" panose="02040503050406030204" pitchFamily="18" charset="0"/>
                                </a:rPr>
                                <m:t>+</m:t>
                              </m:r>
                            </m:sub>
                          </m:sSub>
                        </m:oMath>
                      </m:oMathPara>
                    </a14:m>
                    <a:endParaRPr lang="zh-CN" altLang="en-US" sz="2000" dirty="0"/>
                  </a:p>
                </p:txBody>
              </p:sp>
            </mc:Choice>
            <mc:Fallback xmlns="">
              <p:sp>
                <p:nvSpPr>
                  <p:cNvPr id="40" name="文本框 39">
                    <a:extLst>
                      <a:ext uri="{FF2B5EF4-FFF2-40B4-BE49-F238E27FC236}">
                        <a16:creationId xmlns:a16="http://schemas.microsoft.com/office/drawing/2014/main" id="{74EFE1B2-CFE9-4C0A-B421-19C90FFA5B96}"/>
                      </a:ext>
                    </a:extLst>
                  </p:cNvPr>
                  <p:cNvSpPr txBox="1">
                    <a:spLocks noRot="1" noChangeAspect="1" noMove="1" noResize="1" noEditPoints="1" noAdjustHandles="1" noChangeArrowheads="1" noChangeShapeType="1" noTextEdit="1"/>
                  </p:cNvSpPr>
                  <p:nvPr/>
                </p:nvSpPr>
                <p:spPr>
                  <a:xfrm>
                    <a:off x="11223656" y="1642909"/>
                    <a:ext cx="313034" cy="307777"/>
                  </a:xfrm>
                  <a:prstGeom prst="rect">
                    <a:avLst/>
                  </a:prstGeom>
                  <a:blipFill>
                    <a:blip r:embed="rId11"/>
                    <a:stretch>
                      <a:fillRect l="-17308" r="-5769" b="-16000"/>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2" name="文本框 11">
                    <a:extLst>
                      <a:ext uri="{FF2B5EF4-FFF2-40B4-BE49-F238E27FC236}">
                        <a16:creationId xmlns:a16="http://schemas.microsoft.com/office/drawing/2014/main" id="{CBC1E3BC-D8F3-C35C-C037-8A9559708299}"/>
                      </a:ext>
                    </a:extLst>
                  </p:cNvPr>
                  <p:cNvSpPr txBox="1"/>
                  <p:nvPr/>
                </p:nvSpPr>
                <p:spPr>
                  <a:xfrm>
                    <a:off x="11715151" y="2214293"/>
                    <a:ext cx="265522" cy="3077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altLang="zh-CN" sz="2000" b="0" i="1" smtClean="0">
                                  <a:latin typeface="Cambria Math" panose="02040503050406030204" pitchFamily="18" charset="0"/>
                                </a:rPr>
                              </m:ctrlPr>
                            </m:sSubPr>
                            <m:e>
                              <m:r>
                                <a:rPr lang="en-US" altLang="zh-CN" sz="2000" b="0" i="1" smtClean="0">
                                  <a:latin typeface="Cambria Math" panose="02040503050406030204" pitchFamily="18" charset="0"/>
                                </a:rPr>
                                <m:t>𝑖</m:t>
                              </m:r>
                            </m:e>
                            <m:sub>
                              <m:r>
                                <a:rPr lang="en-US" altLang="zh-CN" sz="2000" b="0" i="1" smtClean="0">
                                  <a:latin typeface="Cambria Math" panose="02040503050406030204" pitchFamily="18" charset="0"/>
                                </a:rPr>
                                <m:t>0</m:t>
                              </m:r>
                            </m:sub>
                          </m:sSub>
                        </m:oMath>
                      </m:oMathPara>
                    </a14:m>
                    <a:endParaRPr lang="zh-CN" altLang="en-US" sz="2000" dirty="0"/>
                  </a:p>
                </p:txBody>
              </p:sp>
            </mc:Choice>
            <mc:Fallback xmlns="">
              <p:sp>
                <p:nvSpPr>
                  <p:cNvPr id="41" name="文本框 40">
                    <a:extLst>
                      <a:ext uri="{FF2B5EF4-FFF2-40B4-BE49-F238E27FC236}">
                        <a16:creationId xmlns:a16="http://schemas.microsoft.com/office/drawing/2014/main" id="{9A06EA2A-8605-41A7-B472-58AAA7C4D8D2}"/>
                      </a:ext>
                    </a:extLst>
                  </p:cNvPr>
                  <p:cNvSpPr txBox="1">
                    <a:spLocks noRot="1" noChangeAspect="1" noMove="1" noResize="1" noEditPoints="1" noAdjustHandles="1" noChangeArrowheads="1" noChangeShapeType="1" noTextEdit="1"/>
                  </p:cNvSpPr>
                  <p:nvPr/>
                </p:nvSpPr>
                <p:spPr>
                  <a:xfrm>
                    <a:off x="11715151" y="2214293"/>
                    <a:ext cx="265522" cy="307777"/>
                  </a:xfrm>
                  <a:prstGeom prst="rect">
                    <a:avLst/>
                  </a:prstGeom>
                  <a:blipFill>
                    <a:blip r:embed="rId12"/>
                    <a:stretch>
                      <a:fillRect l="-20455" r="-6818" b="-17647"/>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3" name="文本框 12">
                    <a:extLst>
                      <a:ext uri="{FF2B5EF4-FFF2-40B4-BE49-F238E27FC236}">
                        <a16:creationId xmlns:a16="http://schemas.microsoft.com/office/drawing/2014/main" id="{63B4FF5C-8160-FCD7-03DB-8C58E8053FF6}"/>
                      </a:ext>
                    </a:extLst>
                  </p:cNvPr>
                  <p:cNvSpPr txBox="1"/>
                  <p:nvPr/>
                </p:nvSpPr>
                <p:spPr>
                  <a:xfrm>
                    <a:off x="8470407" y="5467460"/>
                    <a:ext cx="292772" cy="3077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altLang="zh-CN" sz="2000" b="0" i="1" smtClean="0">
                                  <a:latin typeface="Cambria Math" panose="02040503050406030204" pitchFamily="18" charset="0"/>
                                </a:rPr>
                              </m:ctrlPr>
                            </m:sSubPr>
                            <m:e>
                              <m:r>
                                <a:rPr lang="en-US" altLang="zh-CN" sz="2000" b="0" i="1" smtClean="0">
                                  <a:latin typeface="Cambria Math" panose="02040503050406030204" pitchFamily="18" charset="0"/>
                                </a:rPr>
                                <m:t>𝑖</m:t>
                              </m:r>
                            </m:e>
                            <m:sub>
                              <m:r>
                                <a:rPr lang="en-US" altLang="zh-CN" sz="2000" b="0" i="1" smtClean="0">
                                  <a:latin typeface="Cambria Math" panose="02040503050406030204" pitchFamily="18" charset="0"/>
                                </a:rPr>
                                <m:t>−</m:t>
                              </m:r>
                            </m:sub>
                          </m:sSub>
                        </m:oMath>
                      </m:oMathPara>
                    </a14:m>
                    <a:endParaRPr lang="zh-CN" altLang="en-US" sz="2000" dirty="0"/>
                  </a:p>
                </p:txBody>
              </p:sp>
            </mc:Choice>
            <mc:Fallback xmlns="">
              <p:sp>
                <p:nvSpPr>
                  <p:cNvPr id="42" name="文本框 41">
                    <a:extLst>
                      <a:ext uri="{FF2B5EF4-FFF2-40B4-BE49-F238E27FC236}">
                        <a16:creationId xmlns:a16="http://schemas.microsoft.com/office/drawing/2014/main" id="{2D617996-D84B-45CD-BDCD-0F49F373B284}"/>
                      </a:ext>
                    </a:extLst>
                  </p:cNvPr>
                  <p:cNvSpPr txBox="1">
                    <a:spLocks noRot="1" noChangeAspect="1" noMove="1" noResize="1" noEditPoints="1" noAdjustHandles="1" noChangeArrowheads="1" noChangeShapeType="1" noTextEdit="1"/>
                  </p:cNvSpPr>
                  <p:nvPr/>
                </p:nvSpPr>
                <p:spPr>
                  <a:xfrm>
                    <a:off x="8470407" y="5467460"/>
                    <a:ext cx="292772" cy="307777"/>
                  </a:xfrm>
                  <a:prstGeom prst="rect">
                    <a:avLst/>
                  </a:prstGeom>
                  <a:blipFill>
                    <a:blip r:embed="rId13"/>
                    <a:stretch>
                      <a:fillRect l="-20833" b="-8000"/>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4" name="文本框 13">
                    <a:extLst>
                      <a:ext uri="{FF2B5EF4-FFF2-40B4-BE49-F238E27FC236}">
                        <a16:creationId xmlns:a16="http://schemas.microsoft.com/office/drawing/2014/main" id="{9AF41793-7F02-023F-CC9E-D48F88CC6376}"/>
                      </a:ext>
                    </a:extLst>
                  </p:cNvPr>
                  <p:cNvSpPr txBox="1"/>
                  <p:nvPr/>
                </p:nvSpPr>
                <p:spPr>
                  <a:xfrm>
                    <a:off x="10800815" y="1182293"/>
                    <a:ext cx="292772" cy="3077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altLang="zh-CN" sz="2000" b="0" i="1" smtClean="0">
                                  <a:latin typeface="Cambria Math" panose="02040503050406030204" pitchFamily="18" charset="0"/>
                                </a:rPr>
                              </m:ctrlPr>
                            </m:sSubPr>
                            <m:e>
                              <m:r>
                                <a:rPr lang="en-US" altLang="zh-CN" sz="2000" b="0" i="1" smtClean="0">
                                  <a:latin typeface="Cambria Math" panose="02040503050406030204" pitchFamily="18" charset="0"/>
                                </a:rPr>
                                <m:t>𝑖</m:t>
                              </m:r>
                            </m:e>
                            <m:sub>
                              <m:r>
                                <a:rPr lang="en-US" altLang="zh-CN" sz="2000" b="0" i="1" smtClean="0">
                                  <a:latin typeface="Cambria Math" panose="02040503050406030204" pitchFamily="18" charset="0"/>
                                </a:rPr>
                                <m:t>+</m:t>
                              </m:r>
                            </m:sub>
                          </m:sSub>
                        </m:oMath>
                      </m:oMathPara>
                    </a14:m>
                    <a:endParaRPr lang="zh-CN" altLang="en-US" sz="2000" dirty="0"/>
                  </a:p>
                </p:txBody>
              </p:sp>
            </mc:Choice>
            <mc:Fallback xmlns="">
              <p:sp>
                <p:nvSpPr>
                  <p:cNvPr id="43" name="文本框 42">
                    <a:extLst>
                      <a:ext uri="{FF2B5EF4-FFF2-40B4-BE49-F238E27FC236}">
                        <a16:creationId xmlns:a16="http://schemas.microsoft.com/office/drawing/2014/main" id="{28F10047-756B-4959-A9DB-E277EC454929}"/>
                      </a:ext>
                    </a:extLst>
                  </p:cNvPr>
                  <p:cNvSpPr txBox="1">
                    <a:spLocks noRot="1" noChangeAspect="1" noMove="1" noResize="1" noEditPoints="1" noAdjustHandles="1" noChangeArrowheads="1" noChangeShapeType="1" noTextEdit="1"/>
                  </p:cNvSpPr>
                  <p:nvPr/>
                </p:nvSpPr>
                <p:spPr>
                  <a:xfrm>
                    <a:off x="10800815" y="1182293"/>
                    <a:ext cx="292772" cy="307777"/>
                  </a:xfrm>
                  <a:prstGeom prst="rect">
                    <a:avLst/>
                  </a:prstGeom>
                  <a:blipFill>
                    <a:blip r:embed="rId14"/>
                    <a:stretch>
                      <a:fillRect l="-18750" r="-8333" b="-16000"/>
                    </a:stretch>
                  </a:blipFill>
                </p:spPr>
                <p:txBody>
                  <a:bodyPr/>
                  <a:lstStyle/>
                  <a:p>
                    <a:r>
                      <a:rPr lang="zh-CN" altLang="en-US">
                        <a:noFill/>
                      </a:rPr>
                      <a:t> </a:t>
                    </a:r>
                  </a:p>
                </p:txBody>
              </p:sp>
            </mc:Fallback>
          </mc:AlternateContent>
        </p:grpSp>
        <p:sp>
          <p:nvSpPr>
            <p:cNvPr id="32" name="任意多边形: 形状 31">
              <a:extLst>
                <a:ext uri="{FF2B5EF4-FFF2-40B4-BE49-F238E27FC236}">
                  <a16:creationId xmlns:a16="http://schemas.microsoft.com/office/drawing/2014/main" id="{2C901F9F-C96E-D499-E929-B26BDF285387}"/>
                </a:ext>
              </a:extLst>
            </p:cNvPr>
            <p:cNvSpPr/>
            <p:nvPr/>
          </p:nvSpPr>
          <p:spPr>
            <a:xfrm>
              <a:off x="8298426" y="3038168"/>
              <a:ext cx="3146323" cy="444152"/>
            </a:xfrm>
            <a:custGeom>
              <a:avLst/>
              <a:gdLst>
                <a:gd name="connsiteX0" fmla="*/ 0 w 3146323"/>
                <a:gd name="connsiteY0" fmla="*/ 285135 h 444152"/>
                <a:gd name="connsiteX1" fmla="*/ 953729 w 3146323"/>
                <a:gd name="connsiteY1" fmla="*/ 157316 h 444152"/>
                <a:gd name="connsiteX2" fmla="*/ 1927123 w 3146323"/>
                <a:gd name="connsiteY2" fmla="*/ 442451 h 444152"/>
                <a:gd name="connsiteX3" fmla="*/ 3146323 w 3146323"/>
                <a:gd name="connsiteY3" fmla="*/ 0 h 444152"/>
              </a:gdLst>
              <a:ahLst/>
              <a:cxnLst>
                <a:cxn ang="0">
                  <a:pos x="connsiteX0" y="connsiteY0"/>
                </a:cxn>
                <a:cxn ang="0">
                  <a:pos x="connsiteX1" y="connsiteY1"/>
                </a:cxn>
                <a:cxn ang="0">
                  <a:pos x="connsiteX2" y="connsiteY2"/>
                </a:cxn>
                <a:cxn ang="0">
                  <a:pos x="connsiteX3" y="connsiteY3"/>
                </a:cxn>
              </a:cxnLst>
              <a:rect l="l" t="t" r="r" b="b"/>
              <a:pathLst>
                <a:path w="3146323" h="444152">
                  <a:moveTo>
                    <a:pt x="0" y="285135"/>
                  </a:moveTo>
                  <a:cubicBezTo>
                    <a:pt x="316271" y="208116"/>
                    <a:pt x="632542" y="131097"/>
                    <a:pt x="953729" y="157316"/>
                  </a:cubicBezTo>
                  <a:cubicBezTo>
                    <a:pt x="1274916" y="183535"/>
                    <a:pt x="1561691" y="468670"/>
                    <a:pt x="1927123" y="442451"/>
                  </a:cubicBezTo>
                  <a:cubicBezTo>
                    <a:pt x="2292555" y="416232"/>
                    <a:pt x="2719439" y="208116"/>
                    <a:pt x="3146323" y="0"/>
                  </a:cubicBezTo>
                </a:path>
              </a:pathLst>
            </a:custGeom>
            <a:noFill/>
            <a:ln w="3810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3" name="任意多边形: 形状 32">
              <a:extLst>
                <a:ext uri="{FF2B5EF4-FFF2-40B4-BE49-F238E27FC236}">
                  <a16:creationId xmlns:a16="http://schemas.microsoft.com/office/drawing/2014/main" id="{E28AB68E-D305-188E-9FE6-0E9FE27FAEAC}"/>
                </a:ext>
              </a:extLst>
            </p:cNvPr>
            <p:cNvSpPr/>
            <p:nvPr/>
          </p:nvSpPr>
          <p:spPr>
            <a:xfrm>
              <a:off x="8268930" y="3195484"/>
              <a:ext cx="1002890" cy="117987"/>
            </a:xfrm>
            <a:custGeom>
              <a:avLst/>
              <a:gdLst>
                <a:gd name="connsiteX0" fmla="*/ 0 w 1002890"/>
                <a:gd name="connsiteY0" fmla="*/ 117987 h 117987"/>
                <a:gd name="connsiteX1" fmla="*/ 521109 w 1002890"/>
                <a:gd name="connsiteY1" fmla="*/ 19665 h 117987"/>
                <a:gd name="connsiteX2" fmla="*/ 1002890 w 1002890"/>
                <a:gd name="connsiteY2" fmla="*/ 0 h 117987"/>
              </a:gdLst>
              <a:ahLst/>
              <a:cxnLst>
                <a:cxn ang="0">
                  <a:pos x="connsiteX0" y="connsiteY0"/>
                </a:cxn>
                <a:cxn ang="0">
                  <a:pos x="connsiteX1" y="connsiteY1"/>
                </a:cxn>
                <a:cxn ang="0">
                  <a:pos x="connsiteX2" y="connsiteY2"/>
                </a:cxn>
              </a:cxnLst>
              <a:rect l="l" t="t" r="r" b="b"/>
              <a:pathLst>
                <a:path w="1002890" h="117987">
                  <a:moveTo>
                    <a:pt x="0" y="117987"/>
                  </a:moveTo>
                  <a:cubicBezTo>
                    <a:pt x="176980" y="78658"/>
                    <a:pt x="353961" y="39329"/>
                    <a:pt x="521109" y="19665"/>
                  </a:cubicBezTo>
                  <a:cubicBezTo>
                    <a:pt x="688257" y="0"/>
                    <a:pt x="845573" y="0"/>
                    <a:pt x="1002890" y="0"/>
                  </a:cubicBezTo>
                </a:path>
              </a:pathLst>
            </a:cu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mc:AlternateContent xmlns:mc="http://schemas.openxmlformats.org/markup-compatibility/2006" xmlns:a14="http://schemas.microsoft.com/office/drawing/2010/main">
          <mc:Choice Requires="a14">
            <p:sp>
              <p:nvSpPr>
                <p:cNvPr id="39" name="文本框 38">
                  <a:extLst>
                    <a:ext uri="{FF2B5EF4-FFF2-40B4-BE49-F238E27FC236}">
                      <a16:creationId xmlns:a16="http://schemas.microsoft.com/office/drawing/2014/main" id="{E33FD383-E657-DE86-5E46-A70A259B072A}"/>
                    </a:ext>
                  </a:extLst>
                </p:cNvPr>
                <p:cNvSpPr txBox="1"/>
                <p:nvPr/>
              </p:nvSpPr>
              <p:spPr>
                <a:xfrm>
                  <a:off x="9887194" y="2752060"/>
                  <a:ext cx="330603" cy="3077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zh-CN" sz="2000" b="0" i="1" smtClean="0">
                            <a:latin typeface="Cambria Math" panose="02040503050406030204" pitchFamily="18" charset="0"/>
                          </a:rPr>
                          <m:t>ℋ</m:t>
                        </m:r>
                      </m:oMath>
                    </m:oMathPara>
                  </a14:m>
                  <a:endParaRPr lang="zh-CN" altLang="en-US" sz="2000" dirty="0"/>
                </a:p>
              </p:txBody>
            </p:sp>
          </mc:Choice>
          <mc:Fallback xmlns="">
            <p:sp>
              <p:nvSpPr>
                <p:cNvPr id="39" name="文本框 38">
                  <a:extLst>
                    <a:ext uri="{FF2B5EF4-FFF2-40B4-BE49-F238E27FC236}">
                      <a16:creationId xmlns:a16="http://schemas.microsoft.com/office/drawing/2014/main" id="{E33FD383-E657-DE86-5E46-A70A259B072A}"/>
                    </a:ext>
                  </a:extLst>
                </p:cNvPr>
                <p:cNvSpPr txBox="1">
                  <a:spLocks noRot="1" noChangeAspect="1" noMove="1" noResize="1" noEditPoints="1" noAdjustHandles="1" noChangeArrowheads="1" noChangeShapeType="1" noTextEdit="1"/>
                </p:cNvSpPr>
                <p:nvPr/>
              </p:nvSpPr>
              <p:spPr>
                <a:xfrm>
                  <a:off x="9887194" y="2752060"/>
                  <a:ext cx="330603" cy="307777"/>
                </a:xfrm>
                <a:prstGeom prst="rect">
                  <a:avLst/>
                </a:prstGeom>
                <a:blipFill>
                  <a:blip r:embed="rId15"/>
                  <a:stretch>
                    <a:fillRect l="-14815" r="-11111" b="-7843"/>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0" name="文本框 39">
                  <a:extLst>
                    <a:ext uri="{FF2B5EF4-FFF2-40B4-BE49-F238E27FC236}">
                      <a16:creationId xmlns:a16="http://schemas.microsoft.com/office/drawing/2014/main" id="{145BDEA3-71BB-E228-1DCC-E6241FDC509A}"/>
                    </a:ext>
                  </a:extLst>
                </p:cNvPr>
                <p:cNvSpPr txBox="1"/>
                <p:nvPr/>
              </p:nvSpPr>
              <p:spPr>
                <a:xfrm>
                  <a:off x="9427687" y="3671156"/>
                  <a:ext cx="320408" cy="3077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altLang="zh-CN" sz="2000" b="0" i="1" smtClean="0">
                                <a:latin typeface="Cambria Math" panose="02040503050406030204" pitchFamily="18" charset="0"/>
                              </a:rPr>
                            </m:ctrlPr>
                          </m:sSubPr>
                          <m:e>
                            <m:r>
                              <a:rPr lang="en-US" altLang="zh-CN" sz="2000" b="0" i="1" smtClean="0">
                                <a:latin typeface="Cambria Math" panose="02040503050406030204" pitchFamily="18" charset="0"/>
                              </a:rPr>
                              <m:t>𝑆</m:t>
                            </m:r>
                          </m:e>
                          <m:sub>
                            <m:r>
                              <a:rPr lang="en-US" altLang="zh-CN" sz="2000" b="0" i="1" smtClean="0">
                                <a:latin typeface="Cambria Math" panose="02040503050406030204" pitchFamily="18" charset="0"/>
                              </a:rPr>
                              <m:t>1</m:t>
                            </m:r>
                          </m:sub>
                        </m:sSub>
                      </m:oMath>
                    </m:oMathPara>
                  </a14:m>
                  <a:endParaRPr lang="zh-CN" altLang="en-US" sz="2000" dirty="0"/>
                </a:p>
              </p:txBody>
            </p:sp>
          </mc:Choice>
          <mc:Fallback xmlns="">
            <p:sp>
              <p:nvSpPr>
                <p:cNvPr id="40" name="文本框 39">
                  <a:extLst>
                    <a:ext uri="{FF2B5EF4-FFF2-40B4-BE49-F238E27FC236}">
                      <a16:creationId xmlns:a16="http://schemas.microsoft.com/office/drawing/2014/main" id="{145BDEA3-71BB-E228-1DCC-E6241FDC509A}"/>
                    </a:ext>
                  </a:extLst>
                </p:cNvPr>
                <p:cNvSpPr txBox="1">
                  <a:spLocks noRot="1" noChangeAspect="1" noMove="1" noResize="1" noEditPoints="1" noAdjustHandles="1" noChangeArrowheads="1" noChangeShapeType="1" noTextEdit="1"/>
                </p:cNvSpPr>
                <p:nvPr/>
              </p:nvSpPr>
              <p:spPr>
                <a:xfrm>
                  <a:off x="9427687" y="3671156"/>
                  <a:ext cx="320408" cy="307777"/>
                </a:xfrm>
                <a:prstGeom prst="rect">
                  <a:avLst/>
                </a:prstGeom>
                <a:blipFill>
                  <a:blip r:embed="rId16"/>
                  <a:stretch>
                    <a:fillRect l="-13208" r="-1887" b="-18000"/>
                  </a:stretch>
                </a:blipFill>
              </p:spPr>
              <p:txBody>
                <a:bodyPr/>
                <a:lstStyle/>
                <a:p>
                  <a:r>
                    <a:rPr lang="zh-CN" altLang="en-US">
                      <a:noFill/>
                    </a:rPr>
                    <a:t> </a:t>
                  </a:r>
                </a:p>
              </p:txBody>
            </p:sp>
          </mc:Fallback>
        </mc:AlternateContent>
        <p:cxnSp>
          <p:nvCxnSpPr>
            <p:cNvPr id="42" name="直接箭头连接符 41">
              <a:extLst>
                <a:ext uri="{FF2B5EF4-FFF2-40B4-BE49-F238E27FC236}">
                  <a16:creationId xmlns:a16="http://schemas.microsoft.com/office/drawing/2014/main" id="{3762C52E-55A0-8C9F-82DA-15BAD2909F6F}"/>
                </a:ext>
              </a:extLst>
            </p:cNvPr>
            <p:cNvCxnSpPr>
              <a:cxnSpLocks/>
            </p:cNvCxnSpPr>
            <p:nvPr/>
          </p:nvCxnSpPr>
          <p:spPr>
            <a:xfrm flipH="1" flipV="1">
              <a:off x="10584064" y="2157120"/>
              <a:ext cx="5066" cy="353376"/>
            </a:xfrm>
            <a:prstGeom prst="straightConnector1">
              <a:avLst/>
            </a:prstGeom>
            <a:ln w="38100">
              <a:solidFill>
                <a:schemeClr val="accent3">
                  <a:lumMod val="75000"/>
                </a:schemeClr>
              </a:solidFill>
              <a:tailEnd type="triangle"/>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2" name="文本框 1">
                <a:extLst>
                  <a:ext uri="{FF2B5EF4-FFF2-40B4-BE49-F238E27FC236}">
                    <a16:creationId xmlns:a16="http://schemas.microsoft.com/office/drawing/2014/main" id="{9DF97A42-65E9-0156-81E3-C8920DB8552E}"/>
                  </a:ext>
                </a:extLst>
              </p:cNvPr>
              <p:cNvSpPr txBox="1"/>
              <p:nvPr/>
            </p:nvSpPr>
            <p:spPr>
              <a:xfrm>
                <a:off x="10931504" y="2001451"/>
                <a:ext cx="390492" cy="3077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altLang="zh-CN" sz="2000" b="0" i="1" smtClean="0">
                              <a:latin typeface="Cambria Math" panose="02040503050406030204" pitchFamily="18" charset="0"/>
                            </a:rPr>
                          </m:ctrlPr>
                        </m:sSubPr>
                        <m:e>
                          <m:r>
                            <a:rPr lang="en-US" altLang="zh-CN" sz="2000" b="0" i="1" smtClean="0">
                              <a:latin typeface="Cambria Math" panose="02040503050406030204" pitchFamily="18" charset="0"/>
                            </a:rPr>
                            <m:t>𝑆</m:t>
                          </m:r>
                        </m:e>
                        <m:sub>
                          <m:r>
                            <a:rPr lang="en-US" altLang="zh-CN" sz="2000" b="0" i="1" smtClean="0">
                              <a:latin typeface="Cambria Math" panose="02040503050406030204" pitchFamily="18" charset="0"/>
                            </a:rPr>
                            <m:t>∞</m:t>
                          </m:r>
                        </m:sub>
                      </m:sSub>
                    </m:oMath>
                  </m:oMathPara>
                </a14:m>
                <a:endParaRPr lang="zh-CN" altLang="en-US" sz="2000" dirty="0"/>
              </a:p>
            </p:txBody>
          </p:sp>
        </mc:Choice>
        <mc:Fallback xmlns="">
          <p:sp>
            <p:nvSpPr>
              <p:cNvPr id="2" name="文本框 1">
                <a:extLst>
                  <a:ext uri="{FF2B5EF4-FFF2-40B4-BE49-F238E27FC236}">
                    <a16:creationId xmlns:a16="http://schemas.microsoft.com/office/drawing/2014/main" id="{9DF97A42-65E9-0156-81E3-C8920DB8552E}"/>
                  </a:ext>
                </a:extLst>
              </p:cNvPr>
              <p:cNvSpPr txBox="1">
                <a:spLocks noRot="1" noChangeAspect="1" noMove="1" noResize="1" noEditPoints="1" noAdjustHandles="1" noChangeArrowheads="1" noChangeShapeType="1" noTextEdit="1"/>
              </p:cNvSpPr>
              <p:nvPr/>
            </p:nvSpPr>
            <p:spPr>
              <a:xfrm>
                <a:off x="10931504" y="2001451"/>
                <a:ext cx="390492" cy="307777"/>
              </a:xfrm>
              <a:prstGeom prst="rect">
                <a:avLst/>
              </a:prstGeom>
              <a:blipFill>
                <a:blip r:embed="rId17"/>
                <a:stretch>
                  <a:fillRect l="-10938" b="-11765"/>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文本框 4">
                <a:extLst>
                  <a:ext uri="{FF2B5EF4-FFF2-40B4-BE49-F238E27FC236}">
                    <a16:creationId xmlns:a16="http://schemas.microsoft.com/office/drawing/2014/main" id="{AD748F6E-4697-D70D-25C0-80458FB3829F}"/>
                  </a:ext>
                </a:extLst>
              </p:cNvPr>
              <p:cNvSpPr txBox="1"/>
              <p:nvPr/>
            </p:nvSpPr>
            <p:spPr>
              <a:xfrm>
                <a:off x="2228889" y="1329737"/>
                <a:ext cx="3229169"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altLang="zh-CN" sz="2000" b="0" i="1" smtClean="0">
                          <a:latin typeface="Cambria Math" panose="02040503050406030204" pitchFamily="18" charset="0"/>
                        </a:rPr>
                        <m:t>𝐴</m:t>
                      </m:r>
                      <m:d>
                        <m:dPr>
                          <m:ctrlPr>
                            <a:rPr lang="en-US" altLang="zh-CN" sz="2000" b="0" i="1" smtClean="0">
                              <a:latin typeface="Cambria Math" panose="02040503050406030204" pitchFamily="18" charset="0"/>
                            </a:rPr>
                          </m:ctrlPr>
                        </m:dPr>
                        <m:e>
                          <m:sSub>
                            <m:sSubPr>
                              <m:ctrlPr>
                                <a:rPr lang="en-US" altLang="zh-CN" sz="2000" b="0" i="1" smtClean="0">
                                  <a:latin typeface="Cambria Math" panose="02040503050406030204" pitchFamily="18" charset="0"/>
                                </a:rPr>
                              </m:ctrlPr>
                            </m:sSubPr>
                            <m:e>
                              <m:r>
                                <a:rPr lang="en-US" altLang="zh-CN" sz="2000" b="0" i="1" smtClean="0">
                                  <a:latin typeface="Cambria Math" panose="02040503050406030204" pitchFamily="18" charset="0"/>
                                </a:rPr>
                                <m:t>𝑆</m:t>
                              </m:r>
                            </m:e>
                            <m:sub>
                              <m:r>
                                <a:rPr lang="en-US" altLang="zh-CN" sz="2000" b="0" i="1" smtClean="0">
                                  <a:latin typeface="Cambria Math" panose="02040503050406030204" pitchFamily="18" charset="0"/>
                                </a:rPr>
                                <m:t>1</m:t>
                              </m:r>
                            </m:sub>
                          </m:sSub>
                        </m:e>
                      </m:d>
                      <m:r>
                        <a:rPr lang="en-US" altLang="zh-CN" sz="2000" b="0" i="1" smtClean="0">
                          <a:latin typeface="Cambria Math" panose="02040503050406030204" pitchFamily="18" charset="0"/>
                        </a:rPr>
                        <m:t>≤</m:t>
                      </m:r>
                      <m:r>
                        <a:rPr lang="en-US" altLang="zh-CN" sz="2000" b="0" i="1" smtClean="0">
                          <a:latin typeface="Cambria Math" panose="02040503050406030204" pitchFamily="18" charset="0"/>
                        </a:rPr>
                        <m:t>𝐴</m:t>
                      </m:r>
                      <m:r>
                        <a:rPr lang="en-US" altLang="zh-CN" sz="2000" b="0" i="1" smtClean="0">
                          <a:latin typeface="Cambria Math" panose="02040503050406030204" pitchFamily="18" charset="0"/>
                        </a:rPr>
                        <m:t>(</m:t>
                      </m:r>
                      <m:sSub>
                        <m:sSubPr>
                          <m:ctrlPr>
                            <a:rPr lang="en-US" altLang="zh-CN" sz="2000" b="0" i="1" smtClean="0">
                              <a:latin typeface="Cambria Math" panose="02040503050406030204" pitchFamily="18" charset="0"/>
                            </a:rPr>
                          </m:ctrlPr>
                        </m:sSubPr>
                        <m:e>
                          <m:r>
                            <a:rPr lang="en-US" altLang="zh-CN" sz="2000" b="0" i="1" smtClean="0">
                              <a:latin typeface="Cambria Math" panose="02040503050406030204" pitchFamily="18" charset="0"/>
                            </a:rPr>
                            <m:t>𝑆</m:t>
                          </m:r>
                        </m:e>
                        <m:sub>
                          <m:r>
                            <a:rPr lang="en-US" altLang="zh-CN" sz="2000" b="0" i="1" smtClean="0">
                              <a:latin typeface="Cambria Math" panose="02040503050406030204" pitchFamily="18" charset="0"/>
                            </a:rPr>
                            <m:t>∞</m:t>
                          </m:r>
                        </m:sub>
                      </m:sSub>
                      <m:r>
                        <a:rPr lang="en-US" altLang="zh-CN" sz="2000" b="0" i="1" smtClean="0">
                          <a:latin typeface="Cambria Math" panose="02040503050406030204" pitchFamily="18" charset="0"/>
                        </a:rPr>
                        <m:t>)</m:t>
                      </m:r>
                    </m:oMath>
                  </m:oMathPara>
                </a14:m>
                <a:endParaRPr lang="en-US" altLang="zh-CN" sz="2000" dirty="0"/>
              </a:p>
            </p:txBody>
          </p:sp>
        </mc:Choice>
        <mc:Fallback xmlns="">
          <p:sp>
            <p:nvSpPr>
              <p:cNvPr id="5" name="文本框 4">
                <a:extLst>
                  <a:ext uri="{FF2B5EF4-FFF2-40B4-BE49-F238E27FC236}">
                    <a16:creationId xmlns:a16="http://schemas.microsoft.com/office/drawing/2014/main" id="{AD748F6E-4697-D70D-25C0-80458FB3829F}"/>
                  </a:ext>
                </a:extLst>
              </p:cNvPr>
              <p:cNvSpPr txBox="1">
                <a:spLocks noRot="1" noChangeAspect="1" noMove="1" noResize="1" noEditPoints="1" noAdjustHandles="1" noChangeArrowheads="1" noChangeShapeType="1" noTextEdit="1"/>
              </p:cNvSpPr>
              <p:nvPr/>
            </p:nvSpPr>
            <p:spPr>
              <a:xfrm>
                <a:off x="2228889" y="1329737"/>
                <a:ext cx="3229169" cy="400110"/>
              </a:xfrm>
              <a:prstGeom prst="rect">
                <a:avLst/>
              </a:prstGeom>
              <a:blipFill>
                <a:blip r:embed="rId18"/>
                <a:stretch>
                  <a:fillRect b="-16667"/>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7" name="文本框 6">
                <a:extLst>
                  <a:ext uri="{FF2B5EF4-FFF2-40B4-BE49-F238E27FC236}">
                    <a16:creationId xmlns:a16="http://schemas.microsoft.com/office/drawing/2014/main" id="{8AC1CB53-F2EE-5863-2735-7B7B7A3E73F3}"/>
                  </a:ext>
                </a:extLst>
              </p:cNvPr>
              <p:cNvSpPr txBox="1"/>
              <p:nvPr/>
            </p:nvSpPr>
            <p:spPr>
              <a:xfrm>
                <a:off x="2228889" y="5128154"/>
                <a:ext cx="3229169" cy="42960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altLang="zh-CN" sz="2000" b="0" i="1" smtClean="0">
                          <a:latin typeface="Cambria Math" panose="02040503050406030204" pitchFamily="18" charset="0"/>
                        </a:rPr>
                        <m:t>𝐴</m:t>
                      </m:r>
                      <m:d>
                        <m:dPr>
                          <m:ctrlPr>
                            <a:rPr lang="en-US" altLang="zh-CN" sz="2000" b="0" i="1" smtClean="0">
                              <a:latin typeface="Cambria Math" panose="02040503050406030204" pitchFamily="18" charset="0"/>
                            </a:rPr>
                          </m:ctrlPr>
                        </m:dPr>
                        <m:e>
                          <m:sSub>
                            <m:sSubPr>
                              <m:ctrlPr>
                                <a:rPr lang="en-US" altLang="zh-CN" sz="2000" b="0" i="1" smtClean="0">
                                  <a:latin typeface="Cambria Math" panose="02040503050406030204" pitchFamily="18" charset="0"/>
                                </a:rPr>
                              </m:ctrlPr>
                            </m:sSubPr>
                            <m:e>
                              <m:r>
                                <a:rPr lang="en-US" altLang="zh-CN" sz="2000" b="0" i="1" smtClean="0">
                                  <a:latin typeface="Cambria Math" panose="02040503050406030204" pitchFamily="18" charset="0"/>
                                </a:rPr>
                                <m:t>𝑆</m:t>
                              </m:r>
                            </m:e>
                            <m:sub>
                              <m:r>
                                <a:rPr lang="en-US" altLang="zh-CN" sz="2000" b="0" i="1" smtClean="0">
                                  <a:latin typeface="Cambria Math" panose="02040503050406030204" pitchFamily="18" charset="0"/>
                                </a:rPr>
                                <m:t>∞</m:t>
                              </m:r>
                            </m:sub>
                          </m:sSub>
                        </m:e>
                      </m:d>
                      <m:r>
                        <a:rPr lang="en-US" altLang="zh-CN" sz="2000" b="0" i="1" smtClean="0">
                          <a:latin typeface="Cambria Math" panose="02040503050406030204" pitchFamily="18" charset="0"/>
                        </a:rPr>
                        <m:t>≤16</m:t>
                      </m:r>
                      <m:r>
                        <a:rPr lang="en-US" altLang="zh-CN" sz="2000" b="0" i="1" smtClean="0">
                          <a:latin typeface="Cambria Math" panose="02040503050406030204" pitchFamily="18" charset="0"/>
                        </a:rPr>
                        <m:t>𝜋</m:t>
                      </m:r>
                      <m:sSubSup>
                        <m:sSubSupPr>
                          <m:ctrlPr>
                            <a:rPr lang="en-US" altLang="zh-CN" sz="2000" b="0" i="1" smtClean="0">
                              <a:latin typeface="Cambria Math" panose="02040503050406030204" pitchFamily="18" charset="0"/>
                            </a:rPr>
                          </m:ctrlPr>
                        </m:sSubSupPr>
                        <m:e>
                          <m:r>
                            <a:rPr lang="en-US" altLang="zh-CN" sz="2000" b="0" i="1" smtClean="0">
                              <a:latin typeface="Cambria Math" panose="02040503050406030204" pitchFamily="18" charset="0"/>
                            </a:rPr>
                            <m:t>𝑀</m:t>
                          </m:r>
                        </m:e>
                        <m:sub>
                          <m:r>
                            <a:rPr lang="en-US" altLang="zh-CN" sz="2000" b="0" i="1" smtClean="0">
                              <a:latin typeface="Cambria Math" panose="02040503050406030204" pitchFamily="18" charset="0"/>
                            </a:rPr>
                            <m:t>𝐵</m:t>
                          </m:r>
                          <m:r>
                            <a:rPr lang="en-US" altLang="zh-CN" sz="2000" b="0" i="1" smtClean="0">
                              <a:latin typeface="Cambria Math" panose="02040503050406030204" pitchFamily="18" charset="0"/>
                            </a:rPr>
                            <m:t>,∞</m:t>
                          </m:r>
                        </m:sub>
                        <m:sup>
                          <m:r>
                            <a:rPr lang="en-US" altLang="zh-CN" sz="2000" b="0" i="1" smtClean="0">
                              <a:latin typeface="Cambria Math" panose="02040503050406030204" pitchFamily="18" charset="0"/>
                            </a:rPr>
                            <m:t>2</m:t>
                          </m:r>
                        </m:sup>
                      </m:sSubSup>
                    </m:oMath>
                  </m:oMathPara>
                </a14:m>
                <a:endParaRPr lang="en-US" altLang="zh-CN" sz="2000" dirty="0"/>
              </a:p>
            </p:txBody>
          </p:sp>
        </mc:Choice>
        <mc:Fallback xmlns="">
          <p:sp>
            <p:nvSpPr>
              <p:cNvPr id="7" name="文本框 6">
                <a:extLst>
                  <a:ext uri="{FF2B5EF4-FFF2-40B4-BE49-F238E27FC236}">
                    <a16:creationId xmlns:a16="http://schemas.microsoft.com/office/drawing/2014/main" id="{8AC1CB53-F2EE-5863-2735-7B7B7A3E73F3}"/>
                  </a:ext>
                </a:extLst>
              </p:cNvPr>
              <p:cNvSpPr txBox="1">
                <a:spLocks noRot="1" noChangeAspect="1" noMove="1" noResize="1" noEditPoints="1" noAdjustHandles="1" noChangeArrowheads="1" noChangeShapeType="1" noTextEdit="1"/>
              </p:cNvSpPr>
              <p:nvPr/>
            </p:nvSpPr>
            <p:spPr>
              <a:xfrm>
                <a:off x="2228889" y="5128154"/>
                <a:ext cx="3229169" cy="429605"/>
              </a:xfrm>
              <a:prstGeom prst="rect">
                <a:avLst/>
              </a:prstGeom>
              <a:blipFill>
                <a:blip r:embed="rId19"/>
                <a:stretch>
                  <a:fillRect/>
                </a:stretch>
              </a:blipFill>
            </p:spPr>
            <p:txBody>
              <a:bodyPr/>
              <a:lstStyle/>
              <a:p>
                <a:r>
                  <a:rPr lang="zh-CN" altLang="en-US">
                    <a:noFill/>
                  </a:rPr>
                  <a:t> </a:t>
                </a:r>
              </a:p>
            </p:txBody>
          </p:sp>
        </mc:Fallback>
      </mc:AlternateContent>
      <p:cxnSp>
        <p:nvCxnSpPr>
          <p:cNvPr id="34" name="直接箭头连接符 33">
            <a:extLst>
              <a:ext uri="{FF2B5EF4-FFF2-40B4-BE49-F238E27FC236}">
                <a16:creationId xmlns:a16="http://schemas.microsoft.com/office/drawing/2014/main" id="{00F40411-1593-41B4-83A3-E0289E40EDC0}"/>
              </a:ext>
            </a:extLst>
          </p:cNvPr>
          <p:cNvCxnSpPr/>
          <p:nvPr/>
        </p:nvCxnSpPr>
        <p:spPr>
          <a:xfrm flipH="1" flipV="1">
            <a:off x="9945445" y="2823871"/>
            <a:ext cx="139420" cy="397713"/>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35" name="椭圆 34">
            <a:extLst>
              <a:ext uri="{FF2B5EF4-FFF2-40B4-BE49-F238E27FC236}">
                <a16:creationId xmlns:a16="http://schemas.microsoft.com/office/drawing/2014/main" id="{C406D89A-27B1-4C93-AD68-D9C1FBD53ABB}"/>
              </a:ext>
            </a:extLst>
          </p:cNvPr>
          <p:cNvSpPr/>
          <p:nvPr/>
        </p:nvSpPr>
        <p:spPr>
          <a:xfrm>
            <a:off x="9894400" y="2739949"/>
            <a:ext cx="102087" cy="92247"/>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a:extLst>
              <a:ext uri="{FF2B5EF4-FFF2-40B4-BE49-F238E27FC236}">
                <a16:creationId xmlns:a16="http://schemas.microsoft.com/office/drawing/2014/main" id="{0E0F5654-E377-4834-93A2-8A136607A4F6}"/>
              </a:ext>
            </a:extLst>
          </p:cNvPr>
          <p:cNvSpPr/>
          <p:nvPr/>
        </p:nvSpPr>
        <p:spPr>
          <a:xfrm>
            <a:off x="11024225" y="1649395"/>
            <a:ext cx="102087" cy="92247"/>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710980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3">
                                            <p:txEl>
                                              <p:pRg st="3" end="3"/>
                                            </p:txEl>
                                          </p:spTgt>
                                        </p:tgtEl>
                                        <p:attrNameLst>
                                          <p:attrName>style.visibility</p:attrName>
                                        </p:attrNameLst>
                                      </p:cBhvr>
                                      <p:to>
                                        <p:strVal val="visible"/>
                                      </p:to>
                                    </p:set>
                                    <p:animEffect transition="in" filter="wipe(down)">
                                      <p:cBhvr>
                                        <p:cTn id="14" dur="500"/>
                                        <p:tgtEl>
                                          <p:spTgt spid="3">
                                            <p:txEl>
                                              <p:pRg st="3" end="3"/>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Effect transition="in" filter="wipe(down)">
                                      <p:cBhvr>
                                        <p:cTn id="19" dur="500"/>
                                        <p:tgtEl>
                                          <p:spTgt spid="3">
                                            <p:txEl>
                                              <p:pRg st="5" end="5"/>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grpId="0" nodeType="clickEffect">
                                  <p:stCondLst>
                                    <p:cond delay="0"/>
                                  </p:stCondLst>
                                  <p:childTnLst>
                                    <p:set>
                                      <p:cBhvr>
                                        <p:cTn id="23" dur="1" fill="hold">
                                          <p:stCondLst>
                                            <p:cond delay="0"/>
                                          </p:stCondLst>
                                        </p:cTn>
                                        <p:tgtEl>
                                          <p:spTgt spid="3">
                                            <p:txEl>
                                              <p:pRg st="7" end="7"/>
                                            </p:txEl>
                                          </p:spTgt>
                                        </p:tgtEl>
                                        <p:attrNameLst>
                                          <p:attrName>style.visibility</p:attrName>
                                        </p:attrNameLst>
                                      </p:cBhvr>
                                      <p:to>
                                        <p:strVal val="visible"/>
                                      </p:to>
                                    </p:set>
                                    <p:animEffect transition="in" filter="wipe(down)">
                                      <p:cBhvr>
                                        <p:cTn id="24" dur="500"/>
                                        <p:tgtEl>
                                          <p:spTgt spid="3">
                                            <p:txEl>
                                              <p:pRg st="7" end="7"/>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1000"/>
                                        <p:tgtEl>
                                          <p:spTgt spid="7"/>
                                        </p:tgtEl>
                                      </p:cBhvr>
                                    </p:animEffect>
                                    <p:anim calcmode="lin" valueType="num">
                                      <p:cBhvr>
                                        <p:cTn id="30" dur="1000" fill="hold"/>
                                        <p:tgtEl>
                                          <p:spTgt spid="7"/>
                                        </p:tgtEl>
                                        <p:attrNameLst>
                                          <p:attrName>ppt_x</p:attrName>
                                        </p:attrNameLst>
                                      </p:cBhvr>
                                      <p:tavLst>
                                        <p:tav tm="0">
                                          <p:val>
                                            <p:strVal val="#ppt_x"/>
                                          </p:val>
                                        </p:tav>
                                        <p:tav tm="100000">
                                          <p:val>
                                            <p:strVal val="#ppt_x"/>
                                          </p:val>
                                        </p:tav>
                                      </p:tavLst>
                                    </p:anim>
                                    <p:anim calcmode="lin" valueType="num">
                                      <p:cBhvr>
                                        <p:cTn id="31"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2" presetClass="entr" presetSubtype="4" fill="hold" grpId="0" nodeType="clickEffect">
                                  <p:stCondLst>
                                    <p:cond delay="0"/>
                                  </p:stCondLst>
                                  <p:childTnLst>
                                    <p:set>
                                      <p:cBhvr>
                                        <p:cTn id="35" dur="1" fill="hold">
                                          <p:stCondLst>
                                            <p:cond delay="0"/>
                                          </p:stCondLst>
                                        </p:cTn>
                                        <p:tgtEl>
                                          <p:spTgt spid="3">
                                            <p:txEl>
                                              <p:pRg st="10" end="10"/>
                                            </p:txEl>
                                          </p:spTgt>
                                        </p:tgtEl>
                                        <p:attrNameLst>
                                          <p:attrName>style.visibility</p:attrName>
                                        </p:attrNameLst>
                                      </p:cBhvr>
                                      <p:to>
                                        <p:strVal val="visible"/>
                                      </p:to>
                                    </p:set>
                                    <p:animEffect transition="in" filter="wipe(down)">
                                      <p:cBhvr>
                                        <p:cTn id="36"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5" grpId="0"/>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29992220-7F72-FEEC-D761-11F745664AB3}"/>
              </a:ext>
            </a:extLst>
          </p:cNvPr>
          <p:cNvSpPr>
            <a:spLocks noGrp="1"/>
          </p:cNvSpPr>
          <p:nvPr>
            <p:ph idx="1"/>
          </p:nvPr>
        </p:nvSpPr>
        <p:spPr>
          <a:xfrm>
            <a:off x="188044" y="748526"/>
            <a:ext cx="7741700" cy="2358468"/>
          </a:xfrm>
        </p:spPr>
        <p:txBody>
          <a:bodyPr/>
          <a:lstStyle/>
          <a:p>
            <a:r>
              <a:rPr lang="en-US" altLang="zh-CN" dirty="0"/>
              <a:t>Provided </a:t>
            </a:r>
            <a:r>
              <a:rPr lang="en-US" altLang="zh-CN" dirty="0">
                <a:solidFill>
                  <a:srgbClr val="FF0000"/>
                </a:solidFill>
              </a:rPr>
              <a:t>the Bondi mass approaches the ADM mass of the initial slice</a:t>
            </a:r>
            <a:r>
              <a:rPr lang="en-US" altLang="zh-CN" dirty="0">
                <a:solidFill>
                  <a:schemeClr val="tx1">
                    <a:lumMod val="95000"/>
                    <a:lumOff val="5000"/>
                  </a:schemeClr>
                </a:solidFill>
              </a:rPr>
              <a:t>, then we have</a:t>
            </a:r>
          </a:p>
          <a:p>
            <a:endParaRPr lang="en-US" altLang="zh-CN" dirty="0">
              <a:solidFill>
                <a:schemeClr val="tx1">
                  <a:lumMod val="95000"/>
                  <a:lumOff val="5000"/>
                </a:schemeClr>
              </a:solidFill>
            </a:endParaRPr>
          </a:p>
          <a:p>
            <a:endParaRPr lang="en-US" altLang="zh-CN" dirty="0">
              <a:solidFill>
                <a:schemeClr val="tx1">
                  <a:lumMod val="95000"/>
                  <a:lumOff val="5000"/>
                </a:schemeClr>
              </a:solidFill>
            </a:endParaRPr>
          </a:p>
          <a:p>
            <a:endParaRPr lang="en-US" altLang="zh-CN" dirty="0">
              <a:solidFill>
                <a:schemeClr val="tx1">
                  <a:lumMod val="95000"/>
                  <a:lumOff val="5000"/>
                </a:schemeClr>
              </a:solidFill>
            </a:endParaRPr>
          </a:p>
          <a:p>
            <a:pPr marL="0" indent="0">
              <a:buNone/>
            </a:pPr>
            <a:r>
              <a:rPr lang="en-US" altLang="zh-CN" dirty="0">
                <a:solidFill>
                  <a:schemeClr val="tx1">
                    <a:lumMod val="95000"/>
                    <a:lumOff val="5000"/>
                  </a:schemeClr>
                </a:solidFill>
              </a:rPr>
              <a:t>This is the </a:t>
            </a:r>
            <a:r>
              <a:rPr lang="en-US" altLang="zh-CN" sz="2000" dirty="0"/>
              <a:t>Penrose’s heuristic argument for his inequality.</a:t>
            </a:r>
          </a:p>
          <a:p>
            <a:endParaRPr lang="en-US" altLang="zh-CN" dirty="0">
              <a:solidFill>
                <a:schemeClr val="tx1">
                  <a:lumMod val="95000"/>
                  <a:lumOff val="5000"/>
                </a:schemeClr>
              </a:solidFill>
            </a:endParaRPr>
          </a:p>
          <a:p>
            <a:endParaRPr lang="en-US" altLang="zh-CN" sz="2000" dirty="0">
              <a:solidFill>
                <a:srgbClr val="FF0000"/>
              </a:solidFill>
            </a:endParaRPr>
          </a:p>
          <a:p>
            <a:endParaRPr lang="en-US" altLang="zh-CN" dirty="0"/>
          </a:p>
        </p:txBody>
      </p:sp>
      <p:sp>
        <p:nvSpPr>
          <p:cNvPr id="6" name="文本框 5">
            <a:extLst>
              <a:ext uri="{FF2B5EF4-FFF2-40B4-BE49-F238E27FC236}">
                <a16:creationId xmlns:a16="http://schemas.microsoft.com/office/drawing/2014/main" id="{65BF9EA8-E2EC-BE6F-B28B-2F2C90697775}"/>
              </a:ext>
            </a:extLst>
          </p:cNvPr>
          <p:cNvSpPr txBox="1"/>
          <p:nvPr/>
        </p:nvSpPr>
        <p:spPr>
          <a:xfrm>
            <a:off x="216309" y="101025"/>
            <a:ext cx="8203540" cy="584775"/>
          </a:xfrm>
          <a:prstGeom prst="rect">
            <a:avLst/>
          </a:prstGeom>
          <a:noFill/>
        </p:spPr>
        <p:txBody>
          <a:bodyPr wrap="square" rtlCol="0">
            <a:spAutoFit/>
          </a:bodyPr>
          <a:lstStyle/>
          <a:p>
            <a:r>
              <a:rPr lang="en-US" altLang="zh-CN" sz="3200" dirty="0"/>
              <a:t>Penrose’s heuristic argument</a:t>
            </a:r>
          </a:p>
        </p:txBody>
      </p:sp>
      <p:grpSp>
        <p:nvGrpSpPr>
          <p:cNvPr id="44" name="组合 43">
            <a:extLst>
              <a:ext uri="{FF2B5EF4-FFF2-40B4-BE49-F238E27FC236}">
                <a16:creationId xmlns:a16="http://schemas.microsoft.com/office/drawing/2014/main" id="{45579254-B881-E228-E4D9-F4E37940F26D}"/>
              </a:ext>
            </a:extLst>
          </p:cNvPr>
          <p:cNvGrpSpPr/>
          <p:nvPr/>
        </p:nvGrpSpPr>
        <p:grpSpPr>
          <a:xfrm>
            <a:off x="7159086" y="567437"/>
            <a:ext cx="4958147" cy="4903000"/>
            <a:chOff x="6785460" y="1530998"/>
            <a:chExt cx="4958147" cy="4903000"/>
          </a:xfrm>
        </p:grpSpPr>
        <p:grpSp>
          <p:nvGrpSpPr>
            <p:cNvPr id="8" name="组合 7">
              <a:extLst>
                <a:ext uri="{FF2B5EF4-FFF2-40B4-BE49-F238E27FC236}">
                  <a16:creationId xmlns:a16="http://schemas.microsoft.com/office/drawing/2014/main" id="{C8824CBD-3D19-CCF0-C5A7-6CE126D11665}"/>
                </a:ext>
              </a:extLst>
            </p:cNvPr>
            <p:cNvGrpSpPr/>
            <p:nvPr/>
          </p:nvGrpSpPr>
          <p:grpSpPr>
            <a:xfrm>
              <a:off x="6785460" y="1530998"/>
              <a:ext cx="4958147" cy="4903000"/>
              <a:chOff x="7022526" y="872237"/>
              <a:chExt cx="4958147" cy="4903000"/>
            </a:xfrm>
          </p:grpSpPr>
          <p:grpSp>
            <p:nvGrpSpPr>
              <p:cNvPr id="9" name="组合 8">
                <a:extLst>
                  <a:ext uri="{FF2B5EF4-FFF2-40B4-BE49-F238E27FC236}">
                    <a16:creationId xmlns:a16="http://schemas.microsoft.com/office/drawing/2014/main" id="{79C6ADB2-2563-D673-D908-AEE1DDF6BAA1}"/>
                  </a:ext>
                </a:extLst>
              </p:cNvPr>
              <p:cNvGrpSpPr/>
              <p:nvPr/>
            </p:nvGrpSpPr>
            <p:grpSpPr>
              <a:xfrm>
                <a:off x="7022526" y="872237"/>
                <a:ext cx="4687121" cy="4650454"/>
                <a:chOff x="7022526" y="1270952"/>
                <a:chExt cx="4687121" cy="4650454"/>
              </a:xfrm>
            </p:grpSpPr>
            <p:cxnSp>
              <p:nvCxnSpPr>
                <p:cNvPr id="15" name="直接连接符 14">
                  <a:extLst>
                    <a:ext uri="{FF2B5EF4-FFF2-40B4-BE49-F238E27FC236}">
                      <a16:creationId xmlns:a16="http://schemas.microsoft.com/office/drawing/2014/main" id="{28D71FD4-348A-1640-290F-1A663CA8E0D2}"/>
                    </a:ext>
                  </a:extLst>
                </p:cNvPr>
                <p:cNvCxnSpPr>
                  <a:cxnSpLocks/>
                </p:cNvCxnSpPr>
                <p:nvPr/>
              </p:nvCxnSpPr>
              <p:spPr>
                <a:xfrm>
                  <a:off x="8513685" y="1899821"/>
                  <a:ext cx="2343705" cy="0"/>
                </a:xfrm>
                <a:prstGeom prst="line">
                  <a:avLst/>
                </a:prstGeom>
                <a:ln w="38100">
                  <a:prstDash val="sysDot"/>
                </a:ln>
              </p:spPr>
              <p:style>
                <a:lnRef idx="1">
                  <a:schemeClr val="accent1"/>
                </a:lnRef>
                <a:fillRef idx="0">
                  <a:schemeClr val="accent1"/>
                </a:fillRef>
                <a:effectRef idx="0">
                  <a:schemeClr val="accent1"/>
                </a:effectRef>
                <a:fontRef idx="minor">
                  <a:schemeClr val="tx1"/>
                </a:fontRef>
              </p:style>
            </p:cxnSp>
            <p:cxnSp>
              <p:nvCxnSpPr>
                <p:cNvPr id="16" name="直接连接符 15">
                  <a:extLst>
                    <a:ext uri="{FF2B5EF4-FFF2-40B4-BE49-F238E27FC236}">
                      <a16:creationId xmlns:a16="http://schemas.microsoft.com/office/drawing/2014/main" id="{429D0BF7-7403-A1DC-6534-F3F2731AC584}"/>
                    </a:ext>
                  </a:extLst>
                </p:cNvPr>
                <p:cNvCxnSpPr>
                  <a:cxnSpLocks/>
                </p:cNvCxnSpPr>
                <p:nvPr/>
              </p:nvCxnSpPr>
              <p:spPr>
                <a:xfrm>
                  <a:off x="8504808" y="1935332"/>
                  <a:ext cx="0" cy="3986074"/>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7" name="直接连接符 16">
                  <a:extLst>
                    <a:ext uri="{FF2B5EF4-FFF2-40B4-BE49-F238E27FC236}">
                      <a16:creationId xmlns:a16="http://schemas.microsoft.com/office/drawing/2014/main" id="{14325E06-8371-7D45-257C-76780AE5B8A7}"/>
                    </a:ext>
                  </a:extLst>
                </p:cNvPr>
                <p:cNvCxnSpPr/>
                <p:nvPr/>
              </p:nvCxnSpPr>
              <p:spPr>
                <a:xfrm>
                  <a:off x="10857390" y="1899821"/>
                  <a:ext cx="852257" cy="870012"/>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8" name="直接连接符 17">
                  <a:extLst>
                    <a:ext uri="{FF2B5EF4-FFF2-40B4-BE49-F238E27FC236}">
                      <a16:creationId xmlns:a16="http://schemas.microsoft.com/office/drawing/2014/main" id="{3D3E613C-5767-0431-0525-C1CEDF473927}"/>
                    </a:ext>
                  </a:extLst>
                </p:cNvPr>
                <p:cNvCxnSpPr/>
                <p:nvPr/>
              </p:nvCxnSpPr>
              <p:spPr>
                <a:xfrm flipH="1">
                  <a:off x="8513685" y="2769832"/>
                  <a:ext cx="3195961" cy="3151574"/>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9" name="直接连接符 18">
                  <a:extLst>
                    <a:ext uri="{FF2B5EF4-FFF2-40B4-BE49-F238E27FC236}">
                      <a16:creationId xmlns:a16="http://schemas.microsoft.com/office/drawing/2014/main" id="{4A354C45-835B-2732-0292-77F447810736}"/>
                    </a:ext>
                  </a:extLst>
                </p:cNvPr>
                <p:cNvCxnSpPr/>
                <p:nvPr/>
              </p:nvCxnSpPr>
              <p:spPr>
                <a:xfrm flipH="1">
                  <a:off x="8513685" y="1899821"/>
                  <a:ext cx="2343705" cy="2201662"/>
                </a:xfrm>
                <a:prstGeom prst="line">
                  <a:avLst/>
                </a:prstGeom>
                <a:ln w="19050">
                  <a:solidFill>
                    <a:srgbClr val="00B050"/>
                  </a:solidFill>
                  <a:prstDash val="sysDot"/>
                </a:ln>
              </p:spPr>
              <p:style>
                <a:lnRef idx="1">
                  <a:schemeClr val="accent1"/>
                </a:lnRef>
                <a:fillRef idx="0">
                  <a:schemeClr val="accent1"/>
                </a:fillRef>
                <a:effectRef idx="0">
                  <a:schemeClr val="accent1"/>
                </a:effectRef>
                <a:fontRef idx="minor">
                  <a:schemeClr val="tx1"/>
                </a:fontRef>
              </p:style>
            </p:cxnSp>
            <p:cxnSp>
              <p:nvCxnSpPr>
                <p:cNvPr id="21" name="直接箭头连接符 20">
                  <a:extLst>
                    <a:ext uri="{FF2B5EF4-FFF2-40B4-BE49-F238E27FC236}">
                      <a16:creationId xmlns:a16="http://schemas.microsoft.com/office/drawing/2014/main" id="{E9E49465-4B47-38D3-D28E-CD174A8ABC74}"/>
                    </a:ext>
                  </a:extLst>
                </p:cNvPr>
                <p:cNvCxnSpPr>
                  <a:cxnSpLocks/>
                </p:cNvCxnSpPr>
                <p:nvPr/>
              </p:nvCxnSpPr>
              <p:spPr>
                <a:xfrm flipV="1">
                  <a:off x="9563472" y="2334827"/>
                  <a:ext cx="478283" cy="570390"/>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22" name="椭圆 21">
                  <a:extLst>
                    <a:ext uri="{FF2B5EF4-FFF2-40B4-BE49-F238E27FC236}">
                      <a16:creationId xmlns:a16="http://schemas.microsoft.com/office/drawing/2014/main" id="{32458852-100E-5797-CC27-A96B7731F6CB}"/>
                    </a:ext>
                  </a:extLst>
                </p:cNvPr>
                <p:cNvSpPr/>
                <p:nvPr/>
              </p:nvSpPr>
              <p:spPr>
                <a:xfrm>
                  <a:off x="9476919" y="2883711"/>
                  <a:ext cx="102087" cy="92247"/>
                </a:xfrm>
                <a:prstGeom prst="ellipse">
                  <a:avLst/>
                </a:prstGeom>
                <a:solidFill>
                  <a:schemeClr val="tx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3" name="直接箭头连接符 22">
                  <a:extLst>
                    <a:ext uri="{FF2B5EF4-FFF2-40B4-BE49-F238E27FC236}">
                      <a16:creationId xmlns:a16="http://schemas.microsoft.com/office/drawing/2014/main" id="{59DBC11B-DE07-1400-AE15-1E43326A01FD}"/>
                    </a:ext>
                  </a:extLst>
                </p:cNvPr>
                <p:cNvCxnSpPr>
                  <a:cxnSpLocks/>
                </p:cNvCxnSpPr>
                <p:nvPr/>
              </p:nvCxnSpPr>
              <p:spPr>
                <a:xfrm flipH="1" flipV="1">
                  <a:off x="9100723" y="2478771"/>
                  <a:ext cx="428348" cy="453282"/>
                </a:xfrm>
                <a:prstGeom prst="straightConnector1">
                  <a:avLst/>
                </a:prstGeom>
                <a:ln w="38100">
                  <a:solidFill>
                    <a:srgbClr val="7030A0"/>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4" name="文本框 23">
                      <a:extLst>
                        <a:ext uri="{FF2B5EF4-FFF2-40B4-BE49-F238E27FC236}">
                          <a16:creationId xmlns:a16="http://schemas.microsoft.com/office/drawing/2014/main" id="{262268B1-6F48-99FE-8790-81825C9C24AF}"/>
                        </a:ext>
                      </a:extLst>
                    </p:cNvPr>
                    <p:cNvSpPr txBox="1"/>
                    <p:nvPr/>
                  </p:nvSpPr>
                  <p:spPr>
                    <a:xfrm>
                      <a:off x="9802613" y="2064629"/>
                      <a:ext cx="365096" cy="37311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en-US" altLang="zh-CN" b="0" i="1" smtClean="0">
                                    <a:solidFill>
                                      <a:schemeClr val="accent1">
                                        <a:lumMod val="75000"/>
                                      </a:schemeClr>
                                    </a:solidFill>
                                    <a:latin typeface="Cambria Math" panose="02040503050406030204" pitchFamily="18" charset="0"/>
                                  </a:rPr>
                                </m:ctrlPr>
                              </m:sSupPr>
                              <m:e>
                                <m:r>
                                  <a:rPr lang="en-US" altLang="zh-CN" b="0" i="1" smtClean="0">
                                    <a:solidFill>
                                      <a:schemeClr val="accent1">
                                        <a:lumMod val="75000"/>
                                      </a:schemeClr>
                                    </a:solidFill>
                                    <a:latin typeface="Cambria Math" panose="02040503050406030204" pitchFamily="18" charset="0"/>
                                  </a:rPr>
                                  <m:t>𝑘</m:t>
                                </m:r>
                              </m:e>
                              <m:sup>
                                <m:r>
                                  <a:rPr lang="en-US" altLang="zh-CN" b="0" i="1" smtClean="0">
                                    <a:solidFill>
                                      <a:schemeClr val="accent1">
                                        <a:lumMod val="75000"/>
                                      </a:schemeClr>
                                    </a:solidFill>
                                    <a:latin typeface="Cambria Math" panose="02040503050406030204" pitchFamily="18" charset="0"/>
                                  </a:rPr>
                                  <m:t>𝜇</m:t>
                                </m:r>
                              </m:sup>
                            </m:sSup>
                          </m:oMath>
                        </m:oMathPara>
                      </a14:m>
                      <a:endParaRPr lang="zh-CN" altLang="en-US" dirty="0">
                        <a:solidFill>
                          <a:schemeClr val="accent1">
                            <a:lumMod val="75000"/>
                          </a:schemeClr>
                        </a:solidFill>
                      </a:endParaRPr>
                    </a:p>
                  </p:txBody>
                </p:sp>
              </mc:Choice>
              <mc:Fallback xmlns="">
                <p:sp>
                  <p:nvSpPr>
                    <p:cNvPr id="26" name="文本框 25">
                      <a:extLst>
                        <a:ext uri="{FF2B5EF4-FFF2-40B4-BE49-F238E27FC236}">
                          <a16:creationId xmlns:a16="http://schemas.microsoft.com/office/drawing/2014/main" id="{A10C8DBA-5AF5-45F1-9708-6F4BA5EC6C0B}"/>
                        </a:ext>
                      </a:extLst>
                    </p:cNvPr>
                    <p:cNvSpPr txBox="1">
                      <a:spLocks noRot="1" noChangeAspect="1" noMove="1" noResize="1" noEditPoints="1" noAdjustHandles="1" noChangeArrowheads="1" noChangeShapeType="1" noTextEdit="1"/>
                    </p:cNvSpPr>
                    <p:nvPr/>
                  </p:nvSpPr>
                  <p:spPr>
                    <a:xfrm>
                      <a:off x="9802613" y="2064629"/>
                      <a:ext cx="365096" cy="373115"/>
                    </a:xfrm>
                    <a:prstGeom prst="rect">
                      <a:avLst/>
                    </a:prstGeom>
                    <a:blipFill>
                      <a:blip r:embed="rId5"/>
                      <a:stretch>
                        <a:fillRect r="-8333"/>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25" name="文本框 24">
                      <a:extLst>
                        <a:ext uri="{FF2B5EF4-FFF2-40B4-BE49-F238E27FC236}">
                          <a16:creationId xmlns:a16="http://schemas.microsoft.com/office/drawing/2014/main" id="{E70ED49B-C772-B2A3-DBAE-970F230272A9}"/>
                        </a:ext>
                      </a:extLst>
                    </p:cNvPr>
                    <p:cNvSpPr txBox="1"/>
                    <p:nvPr/>
                  </p:nvSpPr>
                  <p:spPr>
                    <a:xfrm>
                      <a:off x="8790679" y="2514379"/>
                      <a:ext cx="365096"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en-US" altLang="zh-CN" b="0" i="1" smtClean="0">
                                    <a:solidFill>
                                      <a:srgbClr val="7030A0"/>
                                    </a:solidFill>
                                    <a:latin typeface="Cambria Math" panose="02040503050406030204" pitchFamily="18" charset="0"/>
                                  </a:rPr>
                                </m:ctrlPr>
                              </m:sSupPr>
                              <m:e>
                                <m:r>
                                  <a:rPr lang="en-US" altLang="zh-CN" b="0" i="1" smtClean="0">
                                    <a:solidFill>
                                      <a:srgbClr val="7030A0"/>
                                    </a:solidFill>
                                    <a:latin typeface="Cambria Math" panose="02040503050406030204" pitchFamily="18" charset="0"/>
                                  </a:rPr>
                                  <m:t>𝑙</m:t>
                                </m:r>
                              </m:e>
                              <m:sup>
                                <m:r>
                                  <a:rPr lang="en-US" altLang="zh-CN" b="0" i="1" smtClean="0">
                                    <a:solidFill>
                                      <a:srgbClr val="7030A0"/>
                                    </a:solidFill>
                                    <a:latin typeface="Cambria Math" panose="02040503050406030204" pitchFamily="18" charset="0"/>
                                  </a:rPr>
                                  <m:t>𝜇</m:t>
                                </m:r>
                              </m:sup>
                            </m:sSup>
                          </m:oMath>
                        </m:oMathPara>
                      </a14:m>
                      <a:endParaRPr lang="zh-CN" altLang="en-US" dirty="0">
                        <a:solidFill>
                          <a:srgbClr val="7030A0"/>
                        </a:solidFill>
                      </a:endParaRPr>
                    </a:p>
                  </p:txBody>
                </p:sp>
              </mc:Choice>
              <mc:Fallback xmlns="">
                <p:sp>
                  <p:nvSpPr>
                    <p:cNvPr id="25" name="文本框 24">
                      <a:extLst>
                        <a:ext uri="{FF2B5EF4-FFF2-40B4-BE49-F238E27FC236}">
                          <a16:creationId xmlns:a16="http://schemas.microsoft.com/office/drawing/2014/main" id="{E70ED49B-C772-B2A3-DBAE-970F230272A9}"/>
                        </a:ext>
                      </a:extLst>
                    </p:cNvPr>
                    <p:cNvSpPr txBox="1">
                      <a:spLocks noRot="1" noChangeAspect="1" noMove="1" noResize="1" noEditPoints="1" noAdjustHandles="1" noChangeArrowheads="1" noChangeShapeType="1" noTextEdit="1"/>
                    </p:cNvSpPr>
                    <p:nvPr/>
                  </p:nvSpPr>
                  <p:spPr>
                    <a:xfrm>
                      <a:off x="8790679" y="2514379"/>
                      <a:ext cx="365096" cy="369332"/>
                    </a:xfrm>
                    <a:prstGeom prst="rect">
                      <a:avLst/>
                    </a:prstGeom>
                    <a:blipFill>
                      <a:blip r:embed="rId6"/>
                      <a:stretch>
                        <a:fillRect/>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27" name="文本框 26">
                      <a:extLst>
                        <a:ext uri="{FF2B5EF4-FFF2-40B4-BE49-F238E27FC236}">
                          <a16:creationId xmlns:a16="http://schemas.microsoft.com/office/drawing/2014/main" id="{11BA6433-4156-AAA3-83B7-0BFBDD143E7A}"/>
                        </a:ext>
                      </a:extLst>
                    </p:cNvPr>
                    <p:cNvSpPr txBox="1"/>
                    <p:nvPr/>
                  </p:nvSpPr>
                  <p:spPr>
                    <a:xfrm>
                      <a:off x="7022526" y="2727173"/>
                      <a:ext cx="1763715" cy="38888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𝜃</m:t>
                                </m:r>
                              </m:e>
                              <m:sub>
                                <m:d>
                                  <m:dPr>
                                    <m:ctrlPr>
                                      <a:rPr lang="en-US" altLang="zh-CN" b="0" i="1" smtClean="0">
                                        <a:latin typeface="Cambria Math" panose="02040503050406030204" pitchFamily="18" charset="0"/>
                                      </a:rPr>
                                    </m:ctrlPr>
                                  </m:dPr>
                                  <m:e>
                                    <m:r>
                                      <a:rPr lang="en-US" altLang="zh-CN" b="0" i="1" smtClean="0">
                                        <a:latin typeface="Cambria Math" panose="02040503050406030204" pitchFamily="18" charset="0"/>
                                      </a:rPr>
                                      <m:t>𝑘</m:t>
                                    </m:r>
                                  </m:e>
                                </m:d>
                              </m:sub>
                            </m:sSub>
                            <m:r>
                              <a:rPr lang="en-US" altLang="zh-CN" i="1" smtClean="0">
                                <a:latin typeface="Cambria Math" panose="02040503050406030204" pitchFamily="18" charset="0"/>
                              </a:rPr>
                              <m:t>=</m:t>
                            </m:r>
                            <m:r>
                              <a:rPr lang="en-US" altLang="zh-CN" b="0" i="1" smtClean="0">
                                <a:latin typeface="Cambria Math" panose="02040503050406030204" pitchFamily="18" charset="0"/>
                              </a:rPr>
                              <m:t>0</m:t>
                            </m:r>
                          </m:oMath>
                        </m:oMathPara>
                      </a14:m>
                      <a:endParaRPr lang="zh-CN" altLang="en-US" dirty="0"/>
                    </a:p>
                  </p:txBody>
                </p:sp>
              </mc:Choice>
              <mc:Fallback xmlns="">
                <p:sp>
                  <p:nvSpPr>
                    <p:cNvPr id="27" name="文本框 26">
                      <a:extLst>
                        <a:ext uri="{FF2B5EF4-FFF2-40B4-BE49-F238E27FC236}">
                          <a16:creationId xmlns:a16="http://schemas.microsoft.com/office/drawing/2014/main" id="{11BA6433-4156-AAA3-83B7-0BFBDD143E7A}"/>
                        </a:ext>
                      </a:extLst>
                    </p:cNvPr>
                    <p:cNvSpPr txBox="1">
                      <a:spLocks noRot="1" noChangeAspect="1" noMove="1" noResize="1" noEditPoints="1" noAdjustHandles="1" noChangeArrowheads="1" noChangeShapeType="1" noTextEdit="1"/>
                    </p:cNvSpPr>
                    <p:nvPr/>
                  </p:nvSpPr>
                  <p:spPr>
                    <a:xfrm>
                      <a:off x="7022526" y="2727173"/>
                      <a:ext cx="1763715" cy="388889"/>
                    </a:xfrm>
                    <a:prstGeom prst="rect">
                      <a:avLst/>
                    </a:prstGeom>
                    <a:blipFill>
                      <a:blip r:embed="rId7"/>
                      <a:stretch>
                        <a:fillRect/>
                      </a:stretch>
                    </a:blipFill>
                  </p:spPr>
                  <p:txBody>
                    <a:bodyPr/>
                    <a:lstStyle/>
                    <a:p>
                      <a:r>
                        <a:rPr lang="zh-CN" altLang="en-US">
                          <a:noFill/>
                        </a:rPr>
                        <a:t> </a:t>
                      </a:r>
                    </a:p>
                  </p:txBody>
                </p:sp>
              </mc:Fallback>
            </mc:AlternateContent>
            <p:sp>
              <p:nvSpPr>
                <p:cNvPr id="28" name="任意多边形: 形状 27">
                  <a:extLst>
                    <a:ext uri="{FF2B5EF4-FFF2-40B4-BE49-F238E27FC236}">
                      <a16:creationId xmlns:a16="http://schemas.microsoft.com/office/drawing/2014/main" id="{3CC41584-0A02-EEFB-B058-906DD8583854}"/>
                    </a:ext>
                  </a:extLst>
                </p:cNvPr>
                <p:cNvSpPr/>
                <p:nvPr/>
              </p:nvSpPr>
              <p:spPr>
                <a:xfrm>
                  <a:off x="7803472" y="2308195"/>
                  <a:ext cx="2065588" cy="435004"/>
                </a:xfrm>
                <a:custGeom>
                  <a:avLst/>
                  <a:gdLst>
                    <a:gd name="connsiteX0" fmla="*/ 0 w 1402672"/>
                    <a:gd name="connsiteY0" fmla="*/ 286224 h 286224"/>
                    <a:gd name="connsiteX1" fmla="*/ 150920 w 1402672"/>
                    <a:gd name="connsiteY1" fmla="*/ 99793 h 286224"/>
                    <a:gd name="connsiteX2" fmla="*/ 390617 w 1402672"/>
                    <a:gd name="connsiteY2" fmla="*/ 2139 h 286224"/>
                    <a:gd name="connsiteX3" fmla="*/ 1402672 w 1402672"/>
                    <a:gd name="connsiteY3" fmla="*/ 188570 h 286224"/>
                  </a:gdLst>
                  <a:ahLst/>
                  <a:cxnLst>
                    <a:cxn ang="0">
                      <a:pos x="connsiteX0" y="connsiteY0"/>
                    </a:cxn>
                    <a:cxn ang="0">
                      <a:pos x="connsiteX1" y="connsiteY1"/>
                    </a:cxn>
                    <a:cxn ang="0">
                      <a:pos x="connsiteX2" y="connsiteY2"/>
                    </a:cxn>
                    <a:cxn ang="0">
                      <a:pos x="connsiteX3" y="connsiteY3"/>
                    </a:cxn>
                  </a:cxnLst>
                  <a:rect l="l" t="t" r="r" b="b"/>
                  <a:pathLst>
                    <a:path w="1402672" h="286224">
                      <a:moveTo>
                        <a:pt x="0" y="286224"/>
                      </a:moveTo>
                      <a:cubicBezTo>
                        <a:pt x="42908" y="216682"/>
                        <a:pt x="85817" y="147140"/>
                        <a:pt x="150920" y="99793"/>
                      </a:cubicBezTo>
                      <a:cubicBezTo>
                        <a:pt x="216023" y="52445"/>
                        <a:pt x="181992" y="-12657"/>
                        <a:pt x="390617" y="2139"/>
                      </a:cubicBezTo>
                      <a:cubicBezTo>
                        <a:pt x="599242" y="16935"/>
                        <a:pt x="1000957" y="102752"/>
                        <a:pt x="1402672" y="188570"/>
                      </a:cubicBezTo>
                    </a:path>
                  </a:pathLst>
                </a:custGeom>
                <a:noFill/>
                <a:ln w="38100">
                  <a:solidFill>
                    <a:srgbClr val="00B0F0"/>
                  </a:solidFill>
                  <a:prstDash val="sysDot"/>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文本框 28">
                  <a:extLst>
                    <a:ext uri="{FF2B5EF4-FFF2-40B4-BE49-F238E27FC236}">
                      <a16:creationId xmlns:a16="http://schemas.microsoft.com/office/drawing/2014/main" id="{2E730BF8-AAF9-936E-A518-043E7ADC8E2F}"/>
                    </a:ext>
                  </a:extLst>
                </p:cNvPr>
                <p:cNvSpPr txBox="1"/>
                <p:nvPr/>
              </p:nvSpPr>
              <p:spPr>
                <a:xfrm>
                  <a:off x="8504808" y="1270952"/>
                  <a:ext cx="2469083" cy="369332"/>
                </a:xfrm>
                <a:prstGeom prst="rect">
                  <a:avLst/>
                </a:prstGeom>
                <a:noFill/>
              </p:spPr>
              <p:txBody>
                <a:bodyPr wrap="square" rtlCol="0">
                  <a:spAutoFit/>
                </a:bodyPr>
                <a:lstStyle/>
                <a:p>
                  <a:pPr algn="ctr"/>
                  <a:r>
                    <a:rPr lang="en-US" altLang="zh-CN" dirty="0"/>
                    <a:t>Apparent horizon S</a:t>
                  </a:r>
                </a:p>
              </p:txBody>
            </p:sp>
            <p:cxnSp>
              <p:nvCxnSpPr>
                <p:cNvPr id="30" name="直接箭头连接符 29">
                  <a:extLst>
                    <a:ext uri="{FF2B5EF4-FFF2-40B4-BE49-F238E27FC236}">
                      <a16:creationId xmlns:a16="http://schemas.microsoft.com/office/drawing/2014/main" id="{0586B22B-7DBD-1314-8A96-456610006292}"/>
                    </a:ext>
                  </a:extLst>
                </p:cNvPr>
                <p:cNvCxnSpPr>
                  <a:cxnSpLocks/>
                  <a:stCxn id="29" idx="2"/>
                  <a:endCxn id="22" idx="0"/>
                </p:cNvCxnSpPr>
                <p:nvPr/>
              </p:nvCxnSpPr>
              <p:spPr>
                <a:xfrm flipH="1">
                  <a:off x="9527963" y="1640284"/>
                  <a:ext cx="211387" cy="1243427"/>
                </a:xfrm>
                <a:prstGeom prst="straightConnector1">
                  <a:avLst/>
                </a:prstGeom>
                <a:ln w="28575">
                  <a:solidFill>
                    <a:schemeClr val="bg1">
                      <a:lumMod val="65000"/>
                    </a:schemeClr>
                  </a:solidFill>
                  <a:tailEnd type="triangle"/>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10" name="文本框 9">
                    <a:extLst>
                      <a:ext uri="{FF2B5EF4-FFF2-40B4-BE49-F238E27FC236}">
                        <a16:creationId xmlns:a16="http://schemas.microsoft.com/office/drawing/2014/main" id="{B91413EA-08B0-6F26-14F6-42196CF91A6D}"/>
                      </a:ext>
                    </a:extLst>
                  </p:cNvPr>
                  <p:cNvSpPr txBox="1"/>
                  <p:nvPr/>
                </p:nvSpPr>
                <p:spPr>
                  <a:xfrm>
                    <a:off x="10167709" y="3843213"/>
                    <a:ext cx="313034" cy="3077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altLang="zh-CN" sz="2000" b="0" i="1" smtClean="0">
                                  <a:latin typeface="Cambria Math" panose="02040503050406030204" pitchFamily="18" charset="0"/>
                                </a:rPr>
                              </m:ctrlPr>
                            </m:sSubPr>
                            <m:e>
                              <m:r>
                                <a:rPr lang="en-US" altLang="zh-CN" sz="2000" b="0" i="1" smtClean="0">
                                  <a:latin typeface="Cambria Math" panose="02040503050406030204" pitchFamily="18" charset="0"/>
                                </a:rPr>
                                <m:t>ℐ</m:t>
                              </m:r>
                            </m:e>
                            <m:sub>
                              <m:r>
                                <a:rPr lang="en-US" altLang="zh-CN" sz="2000" b="0" i="1" smtClean="0">
                                  <a:latin typeface="Cambria Math" panose="02040503050406030204" pitchFamily="18" charset="0"/>
                                </a:rPr>
                                <m:t>−</m:t>
                              </m:r>
                            </m:sub>
                          </m:sSub>
                        </m:oMath>
                      </m:oMathPara>
                    </a14:m>
                    <a:endParaRPr lang="zh-CN" altLang="en-US" sz="2000" dirty="0"/>
                  </a:p>
                </p:txBody>
              </p:sp>
            </mc:Choice>
            <mc:Fallback xmlns="">
              <p:sp>
                <p:nvSpPr>
                  <p:cNvPr id="39" name="文本框 38">
                    <a:extLst>
                      <a:ext uri="{FF2B5EF4-FFF2-40B4-BE49-F238E27FC236}">
                        <a16:creationId xmlns:a16="http://schemas.microsoft.com/office/drawing/2014/main" id="{6BA28772-098F-473E-B0C9-154F2B5BA1A9}"/>
                      </a:ext>
                    </a:extLst>
                  </p:cNvPr>
                  <p:cNvSpPr txBox="1">
                    <a:spLocks noRot="1" noChangeAspect="1" noMove="1" noResize="1" noEditPoints="1" noAdjustHandles="1" noChangeArrowheads="1" noChangeShapeType="1" noTextEdit="1"/>
                  </p:cNvSpPr>
                  <p:nvPr/>
                </p:nvSpPr>
                <p:spPr>
                  <a:xfrm>
                    <a:off x="10167709" y="3843213"/>
                    <a:ext cx="313034" cy="307777"/>
                  </a:xfrm>
                  <a:prstGeom prst="rect">
                    <a:avLst/>
                  </a:prstGeom>
                  <a:blipFill>
                    <a:blip r:embed="rId10"/>
                    <a:stretch>
                      <a:fillRect l="-17308" b="-7843"/>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1" name="文本框 10">
                    <a:extLst>
                      <a:ext uri="{FF2B5EF4-FFF2-40B4-BE49-F238E27FC236}">
                        <a16:creationId xmlns:a16="http://schemas.microsoft.com/office/drawing/2014/main" id="{6A9C3DD1-6B04-8C3F-05DD-DA2C06957B3A}"/>
                      </a:ext>
                    </a:extLst>
                  </p:cNvPr>
                  <p:cNvSpPr txBox="1"/>
                  <p:nvPr/>
                </p:nvSpPr>
                <p:spPr>
                  <a:xfrm>
                    <a:off x="11223656" y="1642909"/>
                    <a:ext cx="313034" cy="3077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altLang="zh-CN" sz="2000" b="0" i="1" smtClean="0">
                                  <a:latin typeface="Cambria Math" panose="02040503050406030204" pitchFamily="18" charset="0"/>
                                </a:rPr>
                              </m:ctrlPr>
                            </m:sSubPr>
                            <m:e>
                              <m:r>
                                <a:rPr lang="en-US" altLang="zh-CN" sz="2000" b="0" i="1" smtClean="0">
                                  <a:latin typeface="Cambria Math" panose="02040503050406030204" pitchFamily="18" charset="0"/>
                                </a:rPr>
                                <m:t>ℐ</m:t>
                              </m:r>
                            </m:e>
                            <m:sub>
                              <m:r>
                                <a:rPr lang="en-US" altLang="zh-CN" sz="2000" b="0" i="1" smtClean="0">
                                  <a:latin typeface="Cambria Math" panose="02040503050406030204" pitchFamily="18" charset="0"/>
                                </a:rPr>
                                <m:t>+</m:t>
                              </m:r>
                            </m:sub>
                          </m:sSub>
                        </m:oMath>
                      </m:oMathPara>
                    </a14:m>
                    <a:endParaRPr lang="zh-CN" altLang="en-US" sz="2000" dirty="0"/>
                  </a:p>
                </p:txBody>
              </p:sp>
            </mc:Choice>
            <mc:Fallback xmlns="">
              <p:sp>
                <p:nvSpPr>
                  <p:cNvPr id="40" name="文本框 39">
                    <a:extLst>
                      <a:ext uri="{FF2B5EF4-FFF2-40B4-BE49-F238E27FC236}">
                        <a16:creationId xmlns:a16="http://schemas.microsoft.com/office/drawing/2014/main" id="{74EFE1B2-CFE9-4C0A-B421-19C90FFA5B96}"/>
                      </a:ext>
                    </a:extLst>
                  </p:cNvPr>
                  <p:cNvSpPr txBox="1">
                    <a:spLocks noRot="1" noChangeAspect="1" noMove="1" noResize="1" noEditPoints="1" noAdjustHandles="1" noChangeArrowheads="1" noChangeShapeType="1" noTextEdit="1"/>
                  </p:cNvSpPr>
                  <p:nvPr/>
                </p:nvSpPr>
                <p:spPr>
                  <a:xfrm>
                    <a:off x="11223656" y="1642909"/>
                    <a:ext cx="313034" cy="307777"/>
                  </a:xfrm>
                  <a:prstGeom prst="rect">
                    <a:avLst/>
                  </a:prstGeom>
                  <a:blipFill>
                    <a:blip r:embed="rId11"/>
                    <a:stretch>
                      <a:fillRect l="-17308" r="-5769" b="-16000"/>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2" name="文本框 11">
                    <a:extLst>
                      <a:ext uri="{FF2B5EF4-FFF2-40B4-BE49-F238E27FC236}">
                        <a16:creationId xmlns:a16="http://schemas.microsoft.com/office/drawing/2014/main" id="{CBC1E3BC-D8F3-C35C-C037-8A9559708299}"/>
                      </a:ext>
                    </a:extLst>
                  </p:cNvPr>
                  <p:cNvSpPr txBox="1"/>
                  <p:nvPr/>
                </p:nvSpPr>
                <p:spPr>
                  <a:xfrm>
                    <a:off x="11715151" y="2214293"/>
                    <a:ext cx="265522" cy="3077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altLang="zh-CN" sz="2000" b="0" i="1" smtClean="0">
                                  <a:latin typeface="Cambria Math" panose="02040503050406030204" pitchFamily="18" charset="0"/>
                                </a:rPr>
                              </m:ctrlPr>
                            </m:sSubPr>
                            <m:e>
                              <m:r>
                                <a:rPr lang="en-US" altLang="zh-CN" sz="2000" b="0" i="1" smtClean="0">
                                  <a:latin typeface="Cambria Math" panose="02040503050406030204" pitchFamily="18" charset="0"/>
                                </a:rPr>
                                <m:t>𝑖</m:t>
                              </m:r>
                            </m:e>
                            <m:sub>
                              <m:r>
                                <a:rPr lang="en-US" altLang="zh-CN" sz="2000" b="0" i="1" smtClean="0">
                                  <a:latin typeface="Cambria Math" panose="02040503050406030204" pitchFamily="18" charset="0"/>
                                </a:rPr>
                                <m:t>0</m:t>
                              </m:r>
                            </m:sub>
                          </m:sSub>
                        </m:oMath>
                      </m:oMathPara>
                    </a14:m>
                    <a:endParaRPr lang="zh-CN" altLang="en-US" sz="2000" dirty="0"/>
                  </a:p>
                </p:txBody>
              </p:sp>
            </mc:Choice>
            <mc:Fallback xmlns="">
              <p:sp>
                <p:nvSpPr>
                  <p:cNvPr id="41" name="文本框 40">
                    <a:extLst>
                      <a:ext uri="{FF2B5EF4-FFF2-40B4-BE49-F238E27FC236}">
                        <a16:creationId xmlns:a16="http://schemas.microsoft.com/office/drawing/2014/main" id="{9A06EA2A-8605-41A7-B472-58AAA7C4D8D2}"/>
                      </a:ext>
                    </a:extLst>
                  </p:cNvPr>
                  <p:cNvSpPr txBox="1">
                    <a:spLocks noRot="1" noChangeAspect="1" noMove="1" noResize="1" noEditPoints="1" noAdjustHandles="1" noChangeArrowheads="1" noChangeShapeType="1" noTextEdit="1"/>
                  </p:cNvSpPr>
                  <p:nvPr/>
                </p:nvSpPr>
                <p:spPr>
                  <a:xfrm>
                    <a:off x="11715151" y="2214293"/>
                    <a:ext cx="265522" cy="307777"/>
                  </a:xfrm>
                  <a:prstGeom prst="rect">
                    <a:avLst/>
                  </a:prstGeom>
                  <a:blipFill>
                    <a:blip r:embed="rId12"/>
                    <a:stretch>
                      <a:fillRect l="-20455" r="-6818" b="-17647"/>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3" name="文本框 12">
                    <a:extLst>
                      <a:ext uri="{FF2B5EF4-FFF2-40B4-BE49-F238E27FC236}">
                        <a16:creationId xmlns:a16="http://schemas.microsoft.com/office/drawing/2014/main" id="{63B4FF5C-8160-FCD7-03DB-8C58E8053FF6}"/>
                      </a:ext>
                    </a:extLst>
                  </p:cNvPr>
                  <p:cNvSpPr txBox="1"/>
                  <p:nvPr/>
                </p:nvSpPr>
                <p:spPr>
                  <a:xfrm>
                    <a:off x="8470407" y="5467460"/>
                    <a:ext cx="292772" cy="3077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altLang="zh-CN" sz="2000" b="0" i="1" smtClean="0">
                                  <a:latin typeface="Cambria Math" panose="02040503050406030204" pitchFamily="18" charset="0"/>
                                </a:rPr>
                              </m:ctrlPr>
                            </m:sSubPr>
                            <m:e>
                              <m:r>
                                <a:rPr lang="en-US" altLang="zh-CN" sz="2000" b="0" i="1" smtClean="0">
                                  <a:latin typeface="Cambria Math" panose="02040503050406030204" pitchFamily="18" charset="0"/>
                                </a:rPr>
                                <m:t>𝑖</m:t>
                              </m:r>
                            </m:e>
                            <m:sub>
                              <m:r>
                                <a:rPr lang="en-US" altLang="zh-CN" sz="2000" b="0" i="1" smtClean="0">
                                  <a:latin typeface="Cambria Math" panose="02040503050406030204" pitchFamily="18" charset="0"/>
                                </a:rPr>
                                <m:t>−</m:t>
                              </m:r>
                            </m:sub>
                          </m:sSub>
                        </m:oMath>
                      </m:oMathPara>
                    </a14:m>
                    <a:endParaRPr lang="zh-CN" altLang="en-US" sz="2000" dirty="0"/>
                  </a:p>
                </p:txBody>
              </p:sp>
            </mc:Choice>
            <mc:Fallback xmlns="">
              <p:sp>
                <p:nvSpPr>
                  <p:cNvPr id="42" name="文本框 41">
                    <a:extLst>
                      <a:ext uri="{FF2B5EF4-FFF2-40B4-BE49-F238E27FC236}">
                        <a16:creationId xmlns:a16="http://schemas.microsoft.com/office/drawing/2014/main" id="{2D617996-D84B-45CD-BDCD-0F49F373B284}"/>
                      </a:ext>
                    </a:extLst>
                  </p:cNvPr>
                  <p:cNvSpPr txBox="1">
                    <a:spLocks noRot="1" noChangeAspect="1" noMove="1" noResize="1" noEditPoints="1" noAdjustHandles="1" noChangeArrowheads="1" noChangeShapeType="1" noTextEdit="1"/>
                  </p:cNvSpPr>
                  <p:nvPr/>
                </p:nvSpPr>
                <p:spPr>
                  <a:xfrm>
                    <a:off x="8470407" y="5467460"/>
                    <a:ext cx="292772" cy="307777"/>
                  </a:xfrm>
                  <a:prstGeom prst="rect">
                    <a:avLst/>
                  </a:prstGeom>
                  <a:blipFill>
                    <a:blip r:embed="rId13"/>
                    <a:stretch>
                      <a:fillRect l="-20833" b="-8000"/>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4" name="文本框 13">
                    <a:extLst>
                      <a:ext uri="{FF2B5EF4-FFF2-40B4-BE49-F238E27FC236}">
                        <a16:creationId xmlns:a16="http://schemas.microsoft.com/office/drawing/2014/main" id="{9AF41793-7F02-023F-CC9E-D48F88CC6376}"/>
                      </a:ext>
                    </a:extLst>
                  </p:cNvPr>
                  <p:cNvSpPr txBox="1"/>
                  <p:nvPr/>
                </p:nvSpPr>
                <p:spPr>
                  <a:xfrm>
                    <a:off x="10800815" y="1182293"/>
                    <a:ext cx="292772" cy="3077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altLang="zh-CN" sz="2000" b="0" i="1" smtClean="0">
                                  <a:latin typeface="Cambria Math" panose="02040503050406030204" pitchFamily="18" charset="0"/>
                                </a:rPr>
                              </m:ctrlPr>
                            </m:sSubPr>
                            <m:e>
                              <m:r>
                                <a:rPr lang="en-US" altLang="zh-CN" sz="2000" b="0" i="1" smtClean="0">
                                  <a:latin typeface="Cambria Math" panose="02040503050406030204" pitchFamily="18" charset="0"/>
                                </a:rPr>
                                <m:t>𝑖</m:t>
                              </m:r>
                            </m:e>
                            <m:sub>
                              <m:r>
                                <a:rPr lang="en-US" altLang="zh-CN" sz="2000" b="0" i="1" smtClean="0">
                                  <a:latin typeface="Cambria Math" panose="02040503050406030204" pitchFamily="18" charset="0"/>
                                </a:rPr>
                                <m:t>+</m:t>
                              </m:r>
                            </m:sub>
                          </m:sSub>
                        </m:oMath>
                      </m:oMathPara>
                    </a14:m>
                    <a:endParaRPr lang="zh-CN" altLang="en-US" sz="2000" dirty="0"/>
                  </a:p>
                </p:txBody>
              </p:sp>
            </mc:Choice>
            <mc:Fallback xmlns="">
              <p:sp>
                <p:nvSpPr>
                  <p:cNvPr id="43" name="文本框 42">
                    <a:extLst>
                      <a:ext uri="{FF2B5EF4-FFF2-40B4-BE49-F238E27FC236}">
                        <a16:creationId xmlns:a16="http://schemas.microsoft.com/office/drawing/2014/main" id="{28F10047-756B-4959-A9DB-E277EC454929}"/>
                      </a:ext>
                    </a:extLst>
                  </p:cNvPr>
                  <p:cNvSpPr txBox="1">
                    <a:spLocks noRot="1" noChangeAspect="1" noMove="1" noResize="1" noEditPoints="1" noAdjustHandles="1" noChangeArrowheads="1" noChangeShapeType="1" noTextEdit="1"/>
                  </p:cNvSpPr>
                  <p:nvPr/>
                </p:nvSpPr>
                <p:spPr>
                  <a:xfrm>
                    <a:off x="10800815" y="1182293"/>
                    <a:ext cx="292772" cy="307777"/>
                  </a:xfrm>
                  <a:prstGeom prst="rect">
                    <a:avLst/>
                  </a:prstGeom>
                  <a:blipFill>
                    <a:blip r:embed="rId14"/>
                    <a:stretch>
                      <a:fillRect l="-18750" r="-8333" b="-16000"/>
                    </a:stretch>
                  </a:blipFill>
                </p:spPr>
                <p:txBody>
                  <a:bodyPr/>
                  <a:lstStyle/>
                  <a:p>
                    <a:r>
                      <a:rPr lang="zh-CN" altLang="en-US">
                        <a:noFill/>
                      </a:rPr>
                      <a:t> </a:t>
                    </a:r>
                  </a:p>
                </p:txBody>
              </p:sp>
            </mc:Fallback>
          </mc:AlternateContent>
        </p:grpSp>
        <p:sp>
          <p:nvSpPr>
            <p:cNvPr id="32" name="任意多边形: 形状 31">
              <a:extLst>
                <a:ext uri="{FF2B5EF4-FFF2-40B4-BE49-F238E27FC236}">
                  <a16:creationId xmlns:a16="http://schemas.microsoft.com/office/drawing/2014/main" id="{2C901F9F-C96E-D499-E929-B26BDF285387}"/>
                </a:ext>
              </a:extLst>
            </p:cNvPr>
            <p:cNvSpPr/>
            <p:nvPr/>
          </p:nvSpPr>
          <p:spPr>
            <a:xfrm>
              <a:off x="8298426" y="3038168"/>
              <a:ext cx="3146323" cy="444152"/>
            </a:xfrm>
            <a:custGeom>
              <a:avLst/>
              <a:gdLst>
                <a:gd name="connsiteX0" fmla="*/ 0 w 3146323"/>
                <a:gd name="connsiteY0" fmla="*/ 285135 h 444152"/>
                <a:gd name="connsiteX1" fmla="*/ 953729 w 3146323"/>
                <a:gd name="connsiteY1" fmla="*/ 157316 h 444152"/>
                <a:gd name="connsiteX2" fmla="*/ 1927123 w 3146323"/>
                <a:gd name="connsiteY2" fmla="*/ 442451 h 444152"/>
                <a:gd name="connsiteX3" fmla="*/ 3146323 w 3146323"/>
                <a:gd name="connsiteY3" fmla="*/ 0 h 444152"/>
              </a:gdLst>
              <a:ahLst/>
              <a:cxnLst>
                <a:cxn ang="0">
                  <a:pos x="connsiteX0" y="connsiteY0"/>
                </a:cxn>
                <a:cxn ang="0">
                  <a:pos x="connsiteX1" y="connsiteY1"/>
                </a:cxn>
                <a:cxn ang="0">
                  <a:pos x="connsiteX2" y="connsiteY2"/>
                </a:cxn>
                <a:cxn ang="0">
                  <a:pos x="connsiteX3" y="connsiteY3"/>
                </a:cxn>
              </a:cxnLst>
              <a:rect l="l" t="t" r="r" b="b"/>
              <a:pathLst>
                <a:path w="3146323" h="444152">
                  <a:moveTo>
                    <a:pt x="0" y="285135"/>
                  </a:moveTo>
                  <a:cubicBezTo>
                    <a:pt x="316271" y="208116"/>
                    <a:pt x="632542" y="131097"/>
                    <a:pt x="953729" y="157316"/>
                  </a:cubicBezTo>
                  <a:cubicBezTo>
                    <a:pt x="1274916" y="183535"/>
                    <a:pt x="1561691" y="468670"/>
                    <a:pt x="1927123" y="442451"/>
                  </a:cubicBezTo>
                  <a:cubicBezTo>
                    <a:pt x="2292555" y="416232"/>
                    <a:pt x="2719439" y="208116"/>
                    <a:pt x="3146323" y="0"/>
                  </a:cubicBezTo>
                </a:path>
              </a:pathLst>
            </a:custGeom>
            <a:noFill/>
            <a:ln w="3810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任意多边形: 形状 32">
              <a:extLst>
                <a:ext uri="{FF2B5EF4-FFF2-40B4-BE49-F238E27FC236}">
                  <a16:creationId xmlns:a16="http://schemas.microsoft.com/office/drawing/2014/main" id="{E28AB68E-D305-188E-9FE6-0E9FE27FAEAC}"/>
                </a:ext>
              </a:extLst>
            </p:cNvPr>
            <p:cNvSpPr/>
            <p:nvPr/>
          </p:nvSpPr>
          <p:spPr>
            <a:xfrm>
              <a:off x="8268930" y="3195484"/>
              <a:ext cx="1002890" cy="117987"/>
            </a:xfrm>
            <a:custGeom>
              <a:avLst/>
              <a:gdLst>
                <a:gd name="connsiteX0" fmla="*/ 0 w 1002890"/>
                <a:gd name="connsiteY0" fmla="*/ 117987 h 117987"/>
                <a:gd name="connsiteX1" fmla="*/ 521109 w 1002890"/>
                <a:gd name="connsiteY1" fmla="*/ 19665 h 117987"/>
                <a:gd name="connsiteX2" fmla="*/ 1002890 w 1002890"/>
                <a:gd name="connsiteY2" fmla="*/ 0 h 117987"/>
              </a:gdLst>
              <a:ahLst/>
              <a:cxnLst>
                <a:cxn ang="0">
                  <a:pos x="connsiteX0" y="connsiteY0"/>
                </a:cxn>
                <a:cxn ang="0">
                  <a:pos x="connsiteX1" y="connsiteY1"/>
                </a:cxn>
                <a:cxn ang="0">
                  <a:pos x="connsiteX2" y="connsiteY2"/>
                </a:cxn>
              </a:cxnLst>
              <a:rect l="l" t="t" r="r" b="b"/>
              <a:pathLst>
                <a:path w="1002890" h="117987">
                  <a:moveTo>
                    <a:pt x="0" y="117987"/>
                  </a:moveTo>
                  <a:cubicBezTo>
                    <a:pt x="176980" y="78658"/>
                    <a:pt x="353961" y="39329"/>
                    <a:pt x="521109" y="19665"/>
                  </a:cubicBezTo>
                  <a:cubicBezTo>
                    <a:pt x="688257" y="0"/>
                    <a:pt x="845573" y="0"/>
                    <a:pt x="1002890" y="0"/>
                  </a:cubicBezTo>
                </a:path>
              </a:pathLst>
            </a:cu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mc:AlternateContent xmlns:mc="http://schemas.openxmlformats.org/markup-compatibility/2006" xmlns:a14="http://schemas.microsoft.com/office/drawing/2010/main">
          <mc:Choice Requires="a14">
            <p:sp>
              <p:nvSpPr>
                <p:cNvPr id="39" name="文本框 38">
                  <a:extLst>
                    <a:ext uri="{FF2B5EF4-FFF2-40B4-BE49-F238E27FC236}">
                      <a16:creationId xmlns:a16="http://schemas.microsoft.com/office/drawing/2014/main" id="{E33FD383-E657-DE86-5E46-A70A259B072A}"/>
                    </a:ext>
                  </a:extLst>
                </p:cNvPr>
                <p:cNvSpPr txBox="1"/>
                <p:nvPr/>
              </p:nvSpPr>
              <p:spPr>
                <a:xfrm>
                  <a:off x="9887194" y="2752060"/>
                  <a:ext cx="330603" cy="3077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zh-CN" sz="2000" b="0" i="1" smtClean="0">
                            <a:latin typeface="Cambria Math" panose="02040503050406030204" pitchFamily="18" charset="0"/>
                          </a:rPr>
                          <m:t>ℋ</m:t>
                        </m:r>
                      </m:oMath>
                    </m:oMathPara>
                  </a14:m>
                  <a:endParaRPr lang="zh-CN" altLang="en-US" sz="2000" dirty="0"/>
                </a:p>
              </p:txBody>
            </p:sp>
          </mc:Choice>
          <mc:Fallback xmlns="">
            <p:sp>
              <p:nvSpPr>
                <p:cNvPr id="39" name="文本框 38">
                  <a:extLst>
                    <a:ext uri="{FF2B5EF4-FFF2-40B4-BE49-F238E27FC236}">
                      <a16:creationId xmlns:a16="http://schemas.microsoft.com/office/drawing/2014/main" id="{E33FD383-E657-DE86-5E46-A70A259B072A}"/>
                    </a:ext>
                  </a:extLst>
                </p:cNvPr>
                <p:cNvSpPr txBox="1">
                  <a:spLocks noRot="1" noChangeAspect="1" noMove="1" noResize="1" noEditPoints="1" noAdjustHandles="1" noChangeArrowheads="1" noChangeShapeType="1" noTextEdit="1"/>
                </p:cNvSpPr>
                <p:nvPr/>
              </p:nvSpPr>
              <p:spPr>
                <a:xfrm>
                  <a:off x="9887194" y="2752060"/>
                  <a:ext cx="330603" cy="307777"/>
                </a:xfrm>
                <a:prstGeom prst="rect">
                  <a:avLst/>
                </a:prstGeom>
                <a:blipFill>
                  <a:blip r:embed="rId15"/>
                  <a:stretch>
                    <a:fillRect l="-12963" r="-12963" b="-7843"/>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0" name="文本框 39">
                  <a:extLst>
                    <a:ext uri="{FF2B5EF4-FFF2-40B4-BE49-F238E27FC236}">
                      <a16:creationId xmlns:a16="http://schemas.microsoft.com/office/drawing/2014/main" id="{145BDEA3-71BB-E228-1DCC-E6241FDC509A}"/>
                    </a:ext>
                  </a:extLst>
                </p:cNvPr>
                <p:cNvSpPr txBox="1"/>
                <p:nvPr/>
              </p:nvSpPr>
              <p:spPr>
                <a:xfrm>
                  <a:off x="9427687" y="3671156"/>
                  <a:ext cx="320408" cy="3077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altLang="zh-CN" sz="2000" b="0" i="1" smtClean="0">
                                <a:latin typeface="Cambria Math" panose="02040503050406030204" pitchFamily="18" charset="0"/>
                              </a:rPr>
                            </m:ctrlPr>
                          </m:sSubPr>
                          <m:e>
                            <m:r>
                              <a:rPr lang="en-US" altLang="zh-CN" sz="2000" b="0" i="1" smtClean="0">
                                <a:latin typeface="Cambria Math" panose="02040503050406030204" pitchFamily="18" charset="0"/>
                              </a:rPr>
                              <m:t>𝑆</m:t>
                            </m:r>
                          </m:e>
                          <m:sub>
                            <m:r>
                              <a:rPr lang="en-US" altLang="zh-CN" sz="2000" b="0" i="1" smtClean="0">
                                <a:latin typeface="Cambria Math" panose="02040503050406030204" pitchFamily="18" charset="0"/>
                              </a:rPr>
                              <m:t>1</m:t>
                            </m:r>
                          </m:sub>
                        </m:sSub>
                      </m:oMath>
                    </m:oMathPara>
                  </a14:m>
                  <a:endParaRPr lang="zh-CN" altLang="en-US" sz="2000" dirty="0"/>
                </a:p>
              </p:txBody>
            </p:sp>
          </mc:Choice>
          <mc:Fallback xmlns="">
            <p:sp>
              <p:nvSpPr>
                <p:cNvPr id="40" name="文本框 39">
                  <a:extLst>
                    <a:ext uri="{FF2B5EF4-FFF2-40B4-BE49-F238E27FC236}">
                      <a16:creationId xmlns:a16="http://schemas.microsoft.com/office/drawing/2014/main" id="{145BDEA3-71BB-E228-1DCC-E6241FDC509A}"/>
                    </a:ext>
                  </a:extLst>
                </p:cNvPr>
                <p:cNvSpPr txBox="1">
                  <a:spLocks noRot="1" noChangeAspect="1" noMove="1" noResize="1" noEditPoints="1" noAdjustHandles="1" noChangeArrowheads="1" noChangeShapeType="1" noTextEdit="1"/>
                </p:cNvSpPr>
                <p:nvPr/>
              </p:nvSpPr>
              <p:spPr>
                <a:xfrm>
                  <a:off x="9427687" y="3671156"/>
                  <a:ext cx="320408" cy="307777"/>
                </a:xfrm>
                <a:prstGeom prst="rect">
                  <a:avLst/>
                </a:prstGeom>
                <a:blipFill>
                  <a:blip r:embed="rId16"/>
                  <a:stretch>
                    <a:fillRect l="-15385" r="-3846" b="-15686"/>
                  </a:stretch>
                </a:blipFill>
              </p:spPr>
              <p:txBody>
                <a:bodyPr/>
                <a:lstStyle/>
                <a:p>
                  <a:r>
                    <a:rPr lang="zh-CN" altLang="en-US">
                      <a:noFill/>
                    </a:rPr>
                    <a:t> </a:t>
                  </a:r>
                </a:p>
              </p:txBody>
            </p:sp>
          </mc:Fallback>
        </mc:AlternateContent>
        <p:cxnSp>
          <p:nvCxnSpPr>
            <p:cNvPr id="42" name="直接箭头连接符 41">
              <a:extLst>
                <a:ext uri="{FF2B5EF4-FFF2-40B4-BE49-F238E27FC236}">
                  <a16:creationId xmlns:a16="http://schemas.microsoft.com/office/drawing/2014/main" id="{3762C52E-55A0-8C9F-82DA-15BAD2909F6F}"/>
                </a:ext>
              </a:extLst>
            </p:cNvPr>
            <p:cNvCxnSpPr>
              <a:stCxn id="40" idx="0"/>
            </p:cNvCxnSpPr>
            <p:nvPr/>
          </p:nvCxnSpPr>
          <p:spPr>
            <a:xfrm flipH="1" flipV="1">
              <a:off x="9448471" y="3273443"/>
              <a:ext cx="139420" cy="397713"/>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2" name="文本框 1">
                <a:extLst>
                  <a:ext uri="{FF2B5EF4-FFF2-40B4-BE49-F238E27FC236}">
                    <a16:creationId xmlns:a16="http://schemas.microsoft.com/office/drawing/2014/main" id="{810D34A8-A3FB-ABC8-CD61-FF651EA72AC5}"/>
                  </a:ext>
                </a:extLst>
              </p:cNvPr>
              <p:cNvSpPr txBox="1"/>
              <p:nvPr/>
            </p:nvSpPr>
            <p:spPr>
              <a:xfrm>
                <a:off x="785308" y="1772097"/>
                <a:ext cx="6633753" cy="429605"/>
              </a:xfrm>
              <a:prstGeom prst="rect">
                <a:avLst/>
              </a:prstGeom>
              <a:noFill/>
            </p:spPr>
            <p:txBody>
              <a:bodyPr wrap="square" rtlCol="0">
                <a:spAutoFit/>
              </a:bodyPr>
              <a:lstStyle/>
              <a:p>
                <a14:m>
                  <m:oMath xmlns:m="http://schemas.openxmlformats.org/officeDocument/2006/math">
                    <m:sSub>
                      <m:sSubPr>
                        <m:ctrlPr>
                          <a:rPr lang="en-US" altLang="zh-CN" sz="2000" b="0" i="1" smtClean="0">
                            <a:latin typeface="Cambria Math" panose="02040503050406030204" pitchFamily="18" charset="0"/>
                          </a:rPr>
                        </m:ctrlPr>
                      </m:sSubPr>
                      <m:e>
                        <m:r>
                          <a:rPr lang="en-US" altLang="zh-CN" sz="2000" b="0" i="1" smtClean="0">
                            <a:latin typeface="Cambria Math" panose="02040503050406030204" pitchFamily="18" charset="0"/>
                          </a:rPr>
                          <m:t>𝐴</m:t>
                        </m:r>
                      </m:e>
                      <m:sub>
                        <m:r>
                          <a:rPr lang="en-US" altLang="zh-CN" sz="2000" b="0" i="1" smtClean="0">
                            <a:latin typeface="Cambria Math" panose="02040503050406030204" pitchFamily="18" charset="0"/>
                          </a:rPr>
                          <m:t>𝑚</m:t>
                        </m:r>
                      </m:sub>
                    </m:sSub>
                    <m:d>
                      <m:dPr>
                        <m:ctrlPr>
                          <a:rPr lang="en-US" altLang="zh-CN" sz="2000" b="0" i="1" smtClean="0">
                            <a:latin typeface="Cambria Math" panose="02040503050406030204" pitchFamily="18" charset="0"/>
                          </a:rPr>
                        </m:ctrlPr>
                      </m:dPr>
                      <m:e>
                        <m:r>
                          <a:rPr lang="en-US" altLang="zh-CN" sz="2000" b="0" i="1" smtClean="0">
                            <a:latin typeface="Cambria Math" panose="02040503050406030204" pitchFamily="18" charset="0"/>
                          </a:rPr>
                          <m:t>𝑆</m:t>
                        </m:r>
                      </m:e>
                    </m:d>
                    <m:r>
                      <a:rPr lang="en-US" altLang="zh-CN" sz="2000" b="0" i="1" smtClean="0">
                        <a:latin typeface="Cambria Math" panose="02040503050406030204" pitchFamily="18" charset="0"/>
                      </a:rPr>
                      <m:t>≤</m:t>
                    </m:r>
                    <m:r>
                      <a:rPr lang="en-US" altLang="zh-CN" sz="2000" i="1">
                        <a:latin typeface="Cambria Math" panose="02040503050406030204" pitchFamily="18" charset="0"/>
                      </a:rPr>
                      <m:t>𝐴</m:t>
                    </m:r>
                    <m:d>
                      <m:dPr>
                        <m:ctrlPr>
                          <a:rPr lang="en-US" altLang="zh-CN" sz="2000" i="1">
                            <a:latin typeface="Cambria Math" panose="02040503050406030204" pitchFamily="18" charset="0"/>
                          </a:rPr>
                        </m:ctrlPr>
                      </m:dPr>
                      <m:e>
                        <m:sSub>
                          <m:sSubPr>
                            <m:ctrlPr>
                              <a:rPr lang="en-US" altLang="zh-CN" sz="2000" i="1">
                                <a:latin typeface="Cambria Math" panose="02040503050406030204" pitchFamily="18" charset="0"/>
                              </a:rPr>
                            </m:ctrlPr>
                          </m:sSubPr>
                          <m:e>
                            <m:r>
                              <a:rPr lang="en-US" altLang="zh-CN" sz="2000" i="1">
                                <a:latin typeface="Cambria Math" panose="02040503050406030204" pitchFamily="18" charset="0"/>
                              </a:rPr>
                              <m:t>𝑆</m:t>
                            </m:r>
                          </m:e>
                          <m:sub>
                            <m:r>
                              <a:rPr lang="en-US" altLang="zh-CN" sz="2000" b="0" i="1" smtClean="0">
                                <a:latin typeface="Cambria Math" panose="02040503050406030204" pitchFamily="18" charset="0"/>
                              </a:rPr>
                              <m:t>1</m:t>
                            </m:r>
                          </m:sub>
                        </m:sSub>
                      </m:e>
                    </m:d>
                    <m:r>
                      <a:rPr lang="en-US" altLang="zh-CN" sz="2000" b="0" i="1" smtClean="0">
                        <a:latin typeface="Cambria Math" panose="02040503050406030204" pitchFamily="18" charset="0"/>
                      </a:rPr>
                      <m:t>≤</m:t>
                    </m:r>
                    <m:r>
                      <a:rPr lang="en-US" altLang="zh-CN" sz="2000" b="0" i="1" smtClean="0">
                        <a:latin typeface="Cambria Math" panose="02040503050406030204" pitchFamily="18" charset="0"/>
                      </a:rPr>
                      <m:t>𝐴</m:t>
                    </m:r>
                    <m:d>
                      <m:dPr>
                        <m:ctrlPr>
                          <a:rPr lang="en-US" altLang="zh-CN" sz="2000" b="0" i="1" smtClean="0">
                            <a:latin typeface="Cambria Math" panose="02040503050406030204" pitchFamily="18" charset="0"/>
                          </a:rPr>
                        </m:ctrlPr>
                      </m:dPr>
                      <m:e>
                        <m:sSub>
                          <m:sSubPr>
                            <m:ctrlPr>
                              <a:rPr lang="en-US" altLang="zh-CN" sz="2000" b="0" i="1" smtClean="0">
                                <a:latin typeface="Cambria Math" panose="02040503050406030204" pitchFamily="18" charset="0"/>
                              </a:rPr>
                            </m:ctrlPr>
                          </m:sSubPr>
                          <m:e>
                            <m:r>
                              <a:rPr lang="en-US" altLang="zh-CN" sz="2000" b="0" i="1" smtClean="0">
                                <a:latin typeface="Cambria Math" panose="02040503050406030204" pitchFamily="18" charset="0"/>
                              </a:rPr>
                              <m:t>𝑆</m:t>
                            </m:r>
                          </m:e>
                          <m:sub>
                            <m:r>
                              <a:rPr lang="en-US" altLang="zh-CN" sz="2000" b="0" i="1" smtClean="0">
                                <a:latin typeface="Cambria Math" panose="02040503050406030204" pitchFamily="18" charset="0"/>
                              </a:rPr>
                              <m:t>∞</m:t>
                            </m:r>
                          </m:sub>
                        </m:sSub>
                      </m:e>
                    </m:d>
                    <m:r>
                      <a:rPr lang="en-US" altLang="zh-CN" sz="2000" b="0" i="1" smtClean="0">
                        <a:latin typeface="Cambria Math" panose="02040503050406030204" pitchFamily="18" charset="0"/>
                      </a:rPr>
                      <m:t>≤16</m:t>
                    </m:r>
                    <m:r>
                      <a:rPr lang="en-US" altLang="zh-CN" sz="2000" b="0" i="1" smtClean="0">
                        <a:latin typeface="Cambria Math" panose="02040503050406030204" pitchFamily="18" charset="0"/>
                      </a:rPr>
                      <m:t>𝜋</m:t>
                    </m:r>
                    <m:sSubSup>
                      <m:sSubSupPr>
                        <m:ctrlPr>
                          <a:rPr lang="en-US" altLang="zh-CN" sz="2000" b="0" i="1" smtClean="0">
                            <a:latin typeface="Cambria Math" panose="02040503050406030204" pitchFamily="18" charset="0"/>
                          </a:rPr>
                        </m:ctrlPr>
                      </m:sSubSupPr>
                      <m:e>
                        <m:r>
                          <a:rPr lang="en-US" altLang="zh-CN" sz="2000" b="0" i="1" smtClean="0">
                            <a:latin typeface="Cambria Math" panose="02040503050406030204" pitchFamily="18" charset="0"/>
                          </a:rPr>
                          <m:t>𝑀</m:t>
                        </m:r>
                      </m:e>
                      <m:sub>
                        <m:r>
                          <a:rPr lang="en-US" altLang="zh-CN" sz="2000" b="0" i="1" smtClean="0">
                            <a:latin typeface="Cambria Math" panose="02040503050406030204" pitchFamily="18" charset="0"/>
                          </a:rPr>
                          <m:t>𝐵</m:t>
                        </m:r>
                        <m:r>
                          <a:rPr lang="en-US" altLang="zh-CN" sz="2000" b="0" i="1" smtClean="0">
                            <a:latin typeface="Cambria Math" panose="02040503050406030204" pitchFamily="18" charset="0"/>
                          </a:rPr>
                          <m:t>,∞</m:t>
                        </m:r>
                      </m:sub>
                      <m:sup>
                        <m:r>
                          <a:rPr lang="en-US" altLang="zh-CN" sz="2000" b="0" i="1" smtClean="0">
                            <a:latin typeface="Cambria Math" panose="02040503050406030204" pitchFamily="18" charset="0"/>
                          </a:rPr>
                          <m:t>2</m:t>
                        </m:r>
                      </m:sup>
                    </m:sSubSup>
                  </m:oMath>
                </a14:m>
                <a:r>
                  <a:rPr lang="en-US" altLang="zh-CN" sz="2000" dirty="0"/>
                  <a:t> </a:t>
                </a:r>
                <a14:m>
                  <m:oMath xmlns:m="http://schemas.openxmlformats.org/officeDocument/2006/math">
                    <m:r>
                      <a:rPr lang="en-US" altLang="zh-CN" sz="2000" b="0" i="1" smtClean="0">
                        <a:latin typeface="Cambria Math" panose="02040503050406030204" pitchFamily="18" charset="0"/>
                      </a:rPr>
                      <m:t>≤</m:t>
                    </m:r>
                    <m:r>
                      <a:rPr lang="en-US" altLang="zh-CN" sz="2000" i="1">
                        <a:latin typeface="Cambria Math" panose="02040503050406030204" pitchFamily="18" charset="0"/>
                      </a:rPr>
                      <m:t>16</m:t>
                    </m:r>
                    <m:r>
                      <a:rPr lang="en-US" altLang="zh-CN" sz="2000" i="1">
                        <a:latin typeface="Cambria Math" panose="02040503050406030204" pitchFamily="18" charset="0"/>
                      </a:rPr>
                      <m:t>𝜋</m:t>
                    </m:r>
                    <m:sSubSup>
                      <m:sSubSupPr>
                        <m:ctrlPr>
                          <a:rPr lang="en-US" altLang="zh-CN" sz="2000" i="1">
                            <a:latin typeface="Cambria Math" panose="02040503050406030204" pitchFamily="18" charset="0"/>
                          </a:rPr>
                        </m:ctrlPr>
                      </m:sSubSupPr>
                      <m:e>
                        <m:r>
                          <a:rPr lang="en-US" altLang="zh-CN" sz="2000" i="1">
                            <a:latin typeface="Cambria Math" panose="02040503050406030204" pitchFamily="18" charset="0"/>
                          </a:rPr>
                          <m:t>𝑀</m:t>
                        </m:r>
                      </m:e>
                      <m:sub>
                        <m:r>
                          <a:rPr lang="en-US" altLang="zh-CN" sz="2000" i="1">
                            <a:latin typeface="Cambria Math" panose="02040503050406030204" pitchFamily="18" charset="0"/>
                          </a:rPr>
                          <m:t>𝐵</m:t>
                        </m:r>
                        <m:r>
                          <a:rPr lang="en-US" altLang="zh-CN" sz="2000" i="1">
                            <a:latin typeface="Cambria Math" panose="02040503050406030204" pitchFamily="18" charset="0"/>
                          </a:rPr>
                          <m:t>,0</m:t>
                        </m:r>
                      </m:sub>
                      <m:sup>
                        <m:r>
                          <a:rPr lang="en-US" altLang="zh-CN" sz="2000" i="1">
                            <a:latin typeface="Cambria Math" panose="02040503050406030204" pitchFamily="18" charset="0"/>
                          </a:rPr>
                          <m:t>2</m:t>
                        </m:r>
                      </m:sup>
                    </m:sSubSup>
                    <m:r>
                      <a:rPr lang="en-US" altLang="zh-CN" sz="2000" b="0" i="0" smtClean="0">
                        <a:latin typeface="Cambria Math" panose="02040503050406030204" pitchFamily="18" charset="0"/>
                      </a:rPr>
                      <m:t>=16</m:t>
                    </m:r>
                    <m:r>
                      <a:rPr lang="en-US" altLang="zh-CN" sz="2000" b="0" i="1" smtClean="0">
                        <a:latin typeface="Cambria Math" panose="02040503050406030204" pitchFamily="18" charset="0"/>
                      </a:rPr>
                      <m:t>𝜋</m:t>
                    </m:r>
                    <m:sSup>
                      <m:sSupPr>
                        <m:ctrlPr>
                          <a:rPr lang="en-US" altLang="zh-CN" sz="2000" b="0" i="1" smtClean="0">
                            <a:latin typeface="Cambria Math" panose="02040503050406030204" pitchFamily="18" charset="0"/>
                          </a:rPr>
                        </m:ctrlPr>
                      </m:sSupPr>
                      <m:e>
                        <m:r>
                          <a:rPr lang="en-US" altLang="zh-CN" sz="2000" b="0" i="1" smtClean="0">
                            <a:latin typeface="Cambria Math" panose="02040503050406030204" pitchFamily="18" charset="0"/>
                          </a:rPr>
                          <m:t>𝑀</m:t>
                        </m:r>
                      </m:e>
                      <m:sup>
                        <m:r>
                          <a:rPr lang="en-US" altLang="zh-CN" sz="2000" b="0" i="1" smtClean="0">
                            <a:latin typeface="Cambria Math" panose="02040503050406030204" pitchFamily="18" charset="0"/>
                          </a:rPr>
                          <m:t>2</m:t>
                        </m:r>
                      </m:sup>
                    </m:sSup>
                  </m:oMath>
                </a14:m>
                <a:endParaRPr lang="en-US" altLang="zh-CN" sz="2000" dirty="0"/>
              </a:p>
            </p:txBody>
          </p:sp>
        </mc:Choice>
        <mc:Fallback xmlns="">
          <p:sp>
            <p:nvSpPr>
              <p:cNvPr id="2" name="文本框 1">
                <a:extLst>
                  <a:ext uri="{FF2B5EF4-FFF2-40B4-BE49-F238E27FC236}">
                    <a16:creationId xmlns:a16="http://schemas.microsoft.com/office/drawing/2014/main" id="{810D34A8-A3FB-ABC8-CD61-FF651EA72AC5}"/>
                  </a:ext>
                </a:extLst>
              </p:cNvPr>
              <p:cNvSpPr txBox="1">
                <a:spLocks noRot="1" noChangeAspect="1" noMove="1" noResize="1" noEditPoints="1" noAdjustHandles="1" noChangeArrowheads="1" noChangeShapeType="1" noTextEdit="1"/>
              </p:cNvSpPr>
              <p:nvPr/>
            </p:nvSpPr>
            <p:spPr>
              <a:xfrm>
                <a:off x="785308" y="1772097"/>
                <a:ext cx="6633753" cy="429605"/>
              </a:xfrm>
              <a:prstGeom prst="rect">
                <a:avLst/>
              </a:prstGeom>
              <a:blipFill>
                <a:blip r:embed="rId17"/>
                <a:stretch>
                  <a:fillRect/>
                </a:stretch>
              </a:blipFill>
            </p:spPr>
            <p:txBody>
              <a:bodyPr/>
              <a:lstStyle/>
              <a:p>
                <a:r>
                  <a:rPr lang="zh-CN" altLang="en-US">
                    <a:noFill/>
                  </a:rPr>
                  <a:t> </a:t>
                </a:r>
              </a:p>
            </p:txBody>
          </p:sp>
        </mc:Fallback>
      </mc:AlternateContent>
      <p:sp>
        <p:nvSpPr>
          <p:cNvPr id="4" name="内容占位符 2">
            <a:extLst>
              <a:ext uri="{FF2B5EF4-FFF2-40B4-BE49-F238E27FC236}">
                <a16:creationId xmlns:a16="http://schemas.microsoft.com/office/drawing/2014/main" id="{0E6CB5A9-4683-20B2-6871-27F50CDAE820}"/>
              </a:ext>
            </a:extLst>
          </p:cNvPr>
          <p:cNvSpPr txBox="1">
            <a:spLocks/>
          </p:cNvSpPr>
          <p:nvPr/>
        </p:nvSpPr>
        <p:spPr>
          <a:xfrm>
            <a:off x="158527" y="3659883"/>
            <a:ext cx="7741700" cy="2917898"/>
          </a:xfrm>
          <a:custGeom>
            <a:avLst/>
            <a:gdLst>
              <a:gd name="connsiteX0" fmla="*/ 0 w 7741700"/>
              <a:gd name="connsiteY0" fmla="*/ 0 h 2917898"/>
              <a:gd name="connsiteX1" fmla="*/ 799976 w 7741700"/>
              <a:gd name="connsiteY1" fmla="*/ 0 h 2917898"/>
              <a:gd name="connsiteX2" fmla="*/ 1290283 w 7741700"/>
              <a:gd name="connsiteY2" fmla="*/ 0 h 2917898"/>
              <a:gd name="connsiteX3" fmla="*/ 2012842 w 7741700"/>
              <a:gd name="connsiteY3" fmla="*/ 0 h 2917898"/>
              <a:gd name="connsiteX4" fmla="*/ 2503150 w 7741700"/>
              <a:gd name="connsiteY4" fmla="*/ 0 h 2917898"/>
              <a:gd name="connsiteX5" fmla="*/ 3148291 w 7741700"/>
              <a:gd name="connsiteY5" fmla="*/ 0 h 2917898"/>
              <a:gd name="connsiteX6" fmla="*/ 3870850 w 7741700"/>
              <a:gd name="connsiteY6" fmla="*/ 0 h 2917898"/>
              <a:gd name="connsiteX7" fmla="*/ 4283741 w 7741700"/>
              <a:gd name="connsiteY7" fmla="*/ 0 h 2917898"/>
              <a:gd name="connsiteX8" fmla="*/ 4696631 w 7741700"/>
              <a:gd name="connsiteY8" fmla="*/ 0 h 2917898"/>
              <a:gd name="connsiteX9" fmla="*/ 5496607 w 7741700"/>
              <a:gd name="connsiteY9" fmla="*/ 0 h 2917898"/>
              <a:gd name="connsiteX10" fmla="*/ 6141749 w 7741700"/>
              <a:gd name="connsiteY10" fmla="*/ 0 h 2917898"/>
              <a:gd name="connsiteX11" fmla="*/ 6554639 w 7741700"/>
              <a:gd name="connsiteY11" fmla="*/ 0 h 2917898"/>
              <a:gd name="connsiteX12" fmla="*/ 7741700 w 7741700"/>
              <a:gd name="connsiteY12" fmla="*/ 0 h 2917898"/>
              <a:gd name="connsiteX13" fmla="*/ 7741700 w 7741700"/>
              <a:gd name="connsiteY13" fmla="*/ 641938 h 2917898"/>
              <a:gd name="connsiteX14" fmla="*/ 7741700 w 7741700"/>
              <a:gd name="connsiteY14" fmla="*/ 1167159 h 2917898"/>
              <a:gd name="connsiteX15" fmla="*/ 7741700 w 7741700"/>
              <a:gd name="connsiteY15" fmla="*/ 1750739 h 2917898"/>
              <a:gd name="connsiteX16" fmla="*/ 7741700 w 7741700"/>
              <a:gd name="connsiteY16" fmla="*/ 2246781 h 2917898"/>
              <a:gd name="connsiteX17" fmla="*/ 7741700 w 7741700"/>
              <a:gd name="connsiteY17" fmla="*/ 2917898 h 2917898"/>
              <a:gd name="connsiteX18" fmla="*/ 7096558 w 7741700"/>
              <a:gd name="connsiteY18" fmla="*/ 2917898 h 2917898"/>
              <a:gd name="connsiteX19" fmla="*/ 6374000 w 7741700"/>
              <a:gd name="connsiteY19" fmla="*/ 2917898 h 2917898"/>
              <a:gd name="connsiteX20" fmla="*/ 5651441 w 7741700"/>
              <a:gd name="connsiteY20" fmla="*/ 2917898 h 2917898"/>
              <a:gd name="connsiteX21" fmla="*/ 5161133 w 7741700"/>
              <a:gd name="connsiteY21" fmla="*/ 2917898 h 2917898"/>
              <a:gd name="connsiteX22" fmla="*/ 4361158 w 7741700"/>
              <a:gd name="connsiteY22" fmla="*/ 2917898 h 2917898"/>
              <a:gd name="connsiteX23" fmla="*/ 3716016 w 7741700"/>
              <a:gd name="connsiteY23" fmla="*/ 2917898 h 2917898"/>
              <a:gd name="connsiteX24" fmla="*/ 3303125 w 7741700"/>
              <a:gd name="connsiteY24" fmla="*/ 2917898 h 2917898"/>
              <a:gd name="connsiteX25" fmla="*/ 2657984 w 7741700"/>
              <a:gd name="connsiteY25" fmla="*/ 2917898 h 2917898"/>
              <a:gd name="connsiteX26" fmla="*/ 2090259 w 7741700"/>
              <a:gd name="connsiteY26" fmla="*/ 2917898 h 2917898"/>
              <a:gd name="connsiteX27" fmla="*/ 1522534 w 7741700"/>
              <a:gd name="connsiteY27" fmla="*/ 2917898 h 2917898"/>
              <a:gd name="connsiteX28" fmla="*/ 954810 w 7741700"/>
              <a:gd name="connsiteY28" fmla="*/ 2917898 h 2917898"/>
              <a:gd name="connsiteX29" fmla="*/ 0 w 7741700"/>
              <a:gd name="connsiteY29" fmla="*/ 2917898 h 2917898"/>
              <a:gd name="connsiteX30" fmla="*/ 0 w 7741700"/>
              <a:gd name="connsiteY30" fmla="*/ 2305139 h 2917898"/>
              <a:gd name="connsiteX31" fmla="*/ 0 w 7741700"/>
              <a:gd name="connsiteY31" fmla="*/ 1750739 h 2917898"/>
              <a:gd name="connsiteX32" fmla="*/ 0 w 7741700"/>
              <a:gd name="connsiteY32" fmla="*/ 1254696 h 2917898"/>
              <a:gd name="connsiteX33" fmla="*/ 0 w 7741700"/>
              <a:gd name="connsiteY33" fmla="*/ 700296 h 2917898"/>
              <a:gd name="connsiteX34" fmla="*/ 0 w 7741700"/>
              <a:gd name="connsiteY34" fmla="*/ 0 h 2917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7741700" h="2917898" fill="none" extrusionOk="0">
                <a:moveTo>
                  <a:pt x="0" y="0"/>
                </a:moveTo>
                <a:cubicBezTo>
                  <a:pt x="198003" y="-25379"/>
                  <a:pt x="424952" y="14785"/>
                  <a:pt x="799976" y="0"/>
                </a:cubicBezTo>
                <a:cubicBezTo>
                  <a:pt x="1175000" y="-14785"/>
                  <a:pt x="1142634" y="-12053"/>
                  <a:pt x="1290283" y="0"/>
                </a:cubicBezTo>
                <a:cubicBezTo>
                  <a:pt x="1437932" y="12053"/>
                  <a:pt x="1676306" y="-20532"/>
                  <a:pt x="2012842" y="0"/>
                </a:cubicBezTo>
                <a:cubicBezTo>
                  <a:pt x="2349378" y="20532"/>
                  <a:pt x="2393363" y="-12652"/>
                  <a:pt x="2503150" y="0"/>
                </a:cubicBezTo>
                <a:cubicBezTo>
                  <a:pt x="2612937" y="12652"/>
                  <a:pt x="2953188" y="21389"/>
                  <a:pt x="3148291" y="0"/>
                </a:cubicBezTo>
                <a:cubicBezTo>
                  <a:pt x="3343394" y="-21389"/>
                  <a:pt x="3644476" y="12636"/>
                  <a:pt x="3870850" y="0"/>
                </a:cubicBezTo>
                <a:cubicBezTo>
                  <a:pt x="4097224" y="-12636"/>
                  <a:pt x="4197080" y="-3345"/>
                  <a:pt x="4283741" y="0"/>
                </a:cubicBezTo>
                <a:cubicBezTo>
                  <a:pt x="4370402" y="3345"/>
                  <a:pt x="4583561" y="-5619"/>
                  <a:pt x="4696631" y="0"/>
                </a:cubicBezTo>
                <a:cubicBezTo>
                  <a:pt x="4809701" y="5619"/>
                  <a:pt x="5220594" y="23883"/>
                  <a:pt x="5496607" y="0"/>
                </a:cubicBezTo>
                <a:cubicBezTo>
                  <a:pt x="5772620" y="-23883"/>
                  <a:pt x="5977537" y="-31787"/>
                  <a:pt x="6141749" y="0"/>
                </a:cubicBezTo>
                <a:cubicBezTo>
                  <a:pt x="6305961" y="31787"/>
                  <a:pt x="6357201" y="-12616"/>
                  <a:pt x="6554639" y="0"/>
                </a:cubicBezTo>
                <a:cubicBezTo>
                  <a:pt x="6752077" y="12616"/>
                  <a:pt x="7499561" y="2224"/>
                  <a:pt x="7741700" y="0"/>
                </a:cubicBezTo>
                <a:cubicBezTo>
                  <a:pt x="7718047" y="301332"/>
                  <a:pt x="7758601" y="339422"/>
                  <a:pt x="7741700" y="641938"/>
                </a:cubicBezTo>
                <a:cubicBezTo>
                  <a:pt x="7724799" y="944454"/>
                  <a:pt x="7739457" y="1035562"/>
                  <a:pt x="7741700" y="1167159"/>
                </a:cubicBezTo>
                <a:cubicBezTo>
                  <a:pt x="7743943" y="1298756"/>
                  <a:pt x="7731616" y="1473216"/>
                  <a:pt x="7741700" y="1750739"/>
                </a:cubicBezTo>
                <a:cubicBezTo>
                  <a:pt x="7751784" y="2028262"/>
                  <a:pt x="7721479" y="2092121"/>
                  <a:pt x="7741700" y="2246781"/>
                </a:cubicBezTo>
                <a:cubicBezTo>
                  <a:pt x="7761921" y="2401441"/>
                  <a:pt x="7719102" y="2654171"/>
                  <a:pt x="7741700" y="2917898"/>
                </a:cubicBezTo>
                <a:cubicBezTo>
                  <a:pt x="7427822" y="2908437"/>
                  <a:pt x="7285830" y="2886162"/>
                  <a:pt x="7096558" y="2917898"/>
                </a:cubicBezTo>
                <a:cubicBezTo>
                  <a:pt x="6907286" y="2949634"/>
                  <a:pt x="6664435" y="2940898"/>
                  <a:pt x="6374000" y="2917898"/>
                </a:cubicBezTo>
                <a:cubicBezTo>
                  <a:pt x="6083565" y="2894898"/>
                  <a:pt x="5886235" y="2886733"/>
                  <a:pt x="5651441" y="2917898"/>
                </a:cubicBezTo>
                <a:cubicBezTo>
                  <a:pt x="5416647" y="2949063"/>
                  <a:pt x="5298331" y="2941059"/>
                  <a:pt x="5161133" y="2917898"/>
                </a:cubicBezTo>
                <a:cubicBezTo>
                  <a:pt x="5023935" y="2894737"/>
                  <a:pt x="4583713" y="2930951"/>
                  <a:pt x="4361158" y="2917898"/>
                </a:cubicBezTo>
                <a:cubicBezTo>
                  <a:pt x="4138603" y="2904845"/>
                  <a:pt x="4025662" y="2938173"/>
                  <a:pt x="3716016" y="2917898"/>
                </a:cubicBezTo>
                <a:cubicBezTo>
                  <a:pt x="3406370" y="2897623"/>
                  <a:pt x="3444110" y="2925117"/>
                  <a:pt x="3303125" y="2917898"/>
                </a:cubicBezTo>
                <a:cubicBezTo>
                  <a:pt x="3162140" y="2910679"/>
                  <a:pt x="2933874" y="2939317"/>
                  <a:pt x="2657984" y="2917898"/>
                </a:cubicBezTo>
                <a:cubicBezTo>
                  <a:pt x="2382094" y="2896479"/>
                  <a:pt x="2241158" y="2937754"/>
                  <a:pt x="2090259" y="2917898"/>
                </a:cubicBezTo>
                <a:cubicBezTo>
                  <a:pt x="1939361" y="2898042"/>
                  <a:pt x="1772329" y="2902578"/>
                  <a:pt x="1522534" y="2917898"/>
                </a:cubicBezTo>
                <a:cubicBezTo>
                  <a:pt x="1272739" y="2933218"/>
                  <a:pt x="1081613" y="2890373"/>
                  <a:pt x="954810" y="2917898"/>
                </a:cubicBezTo>
                <a:cubicBezTo>
                  <a:pt x="828007" y="2945423"/>
                  <a:pt x="444331" y="2954672"/>
                  <a:pt x="0" y="2917898"/>
                </a:cubicBezTo>
                <a:cubicBezTo>
                  <a:pt x="-11898" y="2758949"/>
                  <a:pt x="1894" y="2510729"/>
                  <a:pt x="0" y="2305139"/>
                </a:cubicBezTo>
                <a:cubicBezTo>
                  <a:pt x="-1894" y="2099549"/>
                  <a:pt x="-19865" y="1947627"/>
                  <a:pt x="0" y="1750739"/>
                </a:cubicBezTo>
                <a:cubicBezTo>
                  <a:pt x="19865" y="1553851"/>
                  <a:pt x="6077" y="1457553"/>
                  <a:pt x="0" y="1254696"/>
                </a:cubicBezTo>
                <a:cubicBezTo>
                  <a:pt x="-6077" y="1051839"/>
                  <a:pt x="-21939" y="926718"/>
                  <a:pt x="0" y="700296"/>
                </a:cubicBezTo>
                <a:cubicBezTo>
                  <a:pt x="21939" y="473874"/>
                  <a:pt x="-19180" y="329165"/>
                  <a:pt x="0" y="0"/>
                </a:cubicBezTo>
                <a:close/>
              </a:path>
              <a:path w="7741700" h="2917898" stroke="0" extrusionOk="0">
                <a:moveTo>
                  <a:pt x="0" y="0"/>
                </a:moveTo>
                <a:cubicBezTo>
                  <a:pt x="279178" y="-26052"/>
                  <a:pt x="433806" y="13706"/>
                  <a:pt x="567725" y="0"/>
                </a:cubicBezTo>
                <a:cubicBezTo>
                  <a:pt x="701644" y="-13706"/>
                  <a:pt x="888593" y="718"/>
                  <a:pt x="980615" y="0"/>
                </a:cubicBezTo>
                <a:cubicBezTo>
                  <a:pt x="1072637" y="-718"/>
                  <a:pt x="1415547" y="-17727"/>
                  <a:pt x="1780591" y="0"/>
                </a:cubicBezTo>
                <a:cubicBezTo>
                  <a:pt x="2145635" y="17727"/>
                  <a:pt x="2132818" y="-11803"/>
                  <a:pt x="2348316" y="0"/>
                </a:cubicBezTo>
                <a:cubicBezTo>
                  <a:pt x="2563814" y="11803"/>
                  <a:pt x="2781771" y="-3798"/>
                  <a:pt x="2916040" y="0"/>
                </a:cubicBezTo>
                <a:cubicBezTo>
                  <a:pt x="3050309" y="3798"/>
                  <a:pt x="3441645" y="3020"/>
                  <a:pt x="3716016" y="0"/>
                </a:cubicBezTo>
                <a:cubicBezTo>
                  <a:pt x="3990387" y="-3020"/>
                  <a:pt x="4006437" y="11104"/>
                  <a:pt x="4206324" y="0"/>
                </a:cubicBezTo>
                <a:cubicBezTo>
                  <a:pt x="4406211" y="-11104"/>
                  <a:pt x="4658646" y="39395"/>
                  <a:pt x="5006299" y="0"/>
                </a:cubicBezTo>
                <a:cubicBezTo>
                  <a:pt x="5353953" y="-39395"/>
                  <a:pt x="5545814" y="22913"/>
                  <a:pt x="5806275" y="0"/>
                </a:cubicBezTo>
                <a:cubicBezTo>
                  <a:pt x="6066736" y="-22913"/>
                  <a:pt x="6213982" y="11653"/>
                  <a:pt x="6451417" y="0"/>
                </a:cubicBezTo>
                <a:cubicBezTo>
                  <a:pt x="6688852" y="-11653"/>
                  <a:pt x="7149415" y="-692"/>
                  <a:pt x="7741700" y="0"/>
                </a:cubicBezTo>
                <a:cubicBezTo>
                  <a:pt x="7747963" y="230239"/>
                  <a:pt x="7723724" y="302192"/>
                  <a:pt x="7741700" y="554401"/>
                </a:cubicBezTo>
                <a:cubicBezTo>
                  <a:pt x="7759676" y="806610"/>
                  <a:pt x="7722257" y="873406"/>
                  <a:pt x="7741700" y="1050443"/>
                </a:cubicBezTo>
                <a:cubicBezTo>
                  <a:pt x="7761143" y="1227480"/>
                  <a:pt x="7718118" y="1443072"/>
                  <a:pt x="7741700" y="1634023"/>
                </a:cubicBezTo>
                <a:cubicBezTo>
                  <a:pt x="7765282" y="1824974"/>
                  <a:pt x="7739376" y="2037602"/>
                  <a:pt x="7741700" y="2217602"/>
                </a:cubicBezTo>
                <a:cubicBezTo>
                  <a:pt x="7744024" y="2397602"/>
                  <a:pt x="7769977" y="2590432"/>
                  <a:pt x="7741700" y="2917898"/>
                </a:cubicBezTo>
                <a:cubicBezTo>
                  <a:pt x="7442387" y="2938143"/>
                  <a:pt x="7317788" y="2896218"/>
                  <a:pt x="7019141" y="2917898"/>
                </a:cubicBezTo>
                <a:cubicBezTo>
                  <a:pt x="6720494" y="2939578"/>
                  <a:pt x="6694305" y="2942185"/>
                  <a:pt x="6374000" y="2917898"/>
                </a:cubicBezTo>
                <a:cubicBezTo>
                  <a:pt x="6053695" y="2893611"/>
                  <a:pt x="6125703" y="2914526"/>
                  <a:pt x="5961109" y="2917898"/>
                </a:cubicBezTo>
                <a:cubicBezTo>
                  <a:pt x="5796515" y="2921270"/>
                  <a:pt x="5708799" y="2914839"/>
                  <a:pt x="5470801" y="2917898"/>
                </a:cubicBezTo>
                <a:cubicBezTo>
                  <a:pt x="5232803" y="2920957"/>
                  <a:pt x="4961648" y="2934601"/>
                  <a:pt x="4670826" y="2917898"/>
                </a:cubicBezTo>
                <a:cubicBezTo>
                  <a:pt x="4380005" y="2901195"/>
                  <a:pt x="4311944" y="2940137"/>
                  <a:pt x="4025684" y="2917898"/>
                </a:cubicBezTo>
                <a:cubicBezTo>
                  <a:pt x="3739424" y="2895659"/>
                  <a:pt x="3707336" y="2905706"/>
                  <a:pt x="3535376" y="2917898"/>
                </a:cubicBezTo>
                <a:cubicBezTo>
                  <a:pt x="3363416" y="2930090"/>
                  <a:pt x="3026397" y="2886144"/>
                  <a:pt x="2890235" y="2917898"/>
                </a:cubicBezTo>
                <a:cubicBezTo>
                  <a:pt x="2754073" y="2949652"/>
                  <a:pt x="2649593" y="2932202"/>
                  <a:pt x="2477344" y="2917898"/>
                </a:cubicBezTo>
                <a:cubicBezTo>
                  <a:pt x="2305095" y="2903594"/>
                  <a:pt x="2265773" y="2907827"/>
                  <a:pt x="2064453" y="2917898"/>
                </a:cubicBezTo>
                <a:cubicBezTo>
                  <a:pt x="1863133" y="2927969"/>
                  <a:pt x="1669508" y="2944128"/>
                  <a:pt x="1419312" y="2917898"/>
                </a:cubicBezTo>
                <a:cubicBezTo>
                  <a:pt x="1169116" y="2891668"/>
                  <a:pt x="1092196" y="2922264"/>
                  <a:pt x="929004" y="2917898"/>
                </a:cubicBezTo>
                <a:cubicBezTo>
                  <a:pt x="765812" y="2913532"/>
                  <a:pt x="215103" y="2920015"/>
                  <a:pt x="0" y="2917898"/>
                </a:cubicBezTo>
                <a:cubicBezTo>
                  <a:pt x="8429" y="2811484"/>
                  <a:pt x="13619" y="2546248"/>
                  <a:pt x="0" y="2392676"/>
                </a:cubicBezTo>
                <a:cubicBezTo>
                  <a:pt x="-13619" y="2239104"/>
                  <a:pt x="-3348" y="2031622"/>
                  <a:pt x="0" y="1896634"/>
                </a:cubicBezTo>
                <a:cubicBezTo>
                  <a:pt x="3348" y="1761646"/>
                  <a:pt x="10093" y="1587199"/>
                  <a:pt x="0" y="1283875"/>
                </a:cubicBezTo>
                <a:cubicBezTo>
                  <a:pt x="-10093" y="980551"/>
                  <a:pt x="-10593" y="899814"/>
                  <a:pt x="0" y="758653"/>
                </a:cubicBezTo>
                <a:cubicBezTo>
                  <a:pt x="10593" y="617492"/>
                  <a:pt x="-1689" y="216371"/>
                  <a:pt x="0" y="0"/>
                </a:cubicBezTo>
                <a:close/>
              </a:path>
            </a:pathLst>
          </a:custGeom>
          <a:ln w="44450">
            <a:solidFill>
              <a:schemeClr val="accent1"/>
            </a:solidFill>
            <a:extLst>
              <a:ext uri="{C807C97D-BFC1-408E-A445-0C87EB9F89A2}">
                <ask:lineSketchStyleProps xmlns="" xmlns:ask="http://schemas.microsoft.com/office/drawing/2018/sketchyshapes" sd="1219033472">
                  <a:prstGeom prst="rect">
                    <a:avLst/>
                  </a:prstGeom>
                  <ask:type>
                    <ask:lineSketchFreehand/>
                  </ask:type>
                </ask:lineSketchStyleProps>
              </a:ext>
            </a:extLst>
          </a:ln>
        </p:spPr>
        <p:txBody>
          <a:bodyPr vert="horz" lIns="91440" tIns="45720" rIns="91440" bIns="45720" rtlCol="0">
            <a:normAutofit/>
          </a:bodyPr>
          <a:lstStyle>
            <a:lvl1pPr marL="182880" indent="-182880" algn="l" defTabSz="914400" rtl="0" eaLnBrk="1" latinLnBrk="0" hangingPunct="1">
              <a:lnSpc>
                <a:spcPct val="90000"/>
              </a:lnSpc>
              <a:spcBef>
                <a:spcPts val="1200"/>
              </a:spcBef>
              <a:buClr>
                <a:schemeClr val="accent2"/>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9pPr>
          </a:lstStyle>
          <a:p>
            <a:pPr marL="0" indent="0">
              <a:buNone/>
            </a:pPr>
            <a:r>
              <a:rPr lang="en-US" altLang="zh-CN" dirty="0">
                <a:solidFill>
                  <a:schemeClr val="tx2">
                    <a:lumMod val="75000"/>
                  </a:schemeClr>
                </a:solidFill>
              </a:rPr>
              <a:t>Following assumptions in fact may not be true generally when we say Penrose inequality is a corollary of WCC:</a:t>
            </a:r>
          </a:p>
          <a:p>
            <a:r>
              <a:rPr lang="en-US" altLang="zh-CN" dirty="0">
                <a:solidFill>
                  <a:schemeClr val="tx2">
                    <a:lumMod val="75000"/>
                  </a:schemeClr>
                </a:solidFill>
              </a:rPr>
              <a:t>Finally stationary black hole may not be Kerr-Newman black hole;</a:t>
            </a:r>
          </a:p>
          <a:p>
            <a:endParaRPr lang="en-US" altLang="zh-CN" dirty="0">
              <a:solidFill>
                <a:schemeClr val="tx2">
                  <a:lumMod val="75000"/>
                </a:schemeClr>
              </a:solidFill>
            </a:endParaRPr>
          </a:p>
          <a:p>
            <a:r>
              <a:rPr lang="en-US" altLang="zh-CN" dirty="0">
                <a:solidFill>
                  <a:schemeClr val="tx2">
                    <a:lumMod val="75000"/>
                  </a:schemeClr>
                </a:solidFill>
              </a:rPr>
              <a:t>The Bondi mass may not approach the ADM mass of the initial slice;</a:t>
            </a:r>
          </a:p>
        </p:txBody>
      </p:sp>
      <p:sp>
        <p:nvSpPr>
          <p:cNvPr id="34" name="椭圆 33">
            <a:extLst>
              <a:ext uri="{FF2B5EF4-FFF2-40B4-BE49-F238E27FC236}">
                <a16:creationId xmlns:a16="http://schemas.microsoft.com/office/drawing/2014/main" id="{4A790836-E86D-46EE-9C7E-D298C2D71D99}"/>
              </a:ext>
            </a:extLst>
          </p:cNvPr>
          <p:cNvSpPr/>
          <p:nvPr/>
        </p:nvSpPr>
        <p:spPr>
          <a:xfrm>
            <a:off x="9777054" y="2235727"/>
            <a:ext cx="102087" cy="92247"/>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a:extLst>
              <a:ext uri="{FF2B5EF4-FFF2-40B4-BE49-F238E27FC236}">
                <a16:creationId xmlns:a16="http://schemas.microsoft.com/office/drawing/2014/main" id="{CB751BD1-44DF-4A1B-971C-1C05B07B0EC5}"/>
              </a:ext>
            </a:extLst>
          </p:cNvPr>
          <p:cNvSpPr/>
          <p:nvPr/>
        </p:nvSpPr>
        <p:spPr>
          <a:xfrm>
            <a:off x="10932642" y="1147435"/>
            <a:ext cx="102087" cy="92247"/>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mc:AlternateContent xmlns:mc="http://schemas.openxmlformats.org/markup-compatibility/2006" xmlns:a14="http://schemas.microsoft.com/office/drawing/2010/main">
        <mc:Choice Requires="a14">
          <p:sp>
            <p:nvSpPr>
              <p:cNvPr id="68" name="文本框 67">
                <a:extLst>
                  <a:ext uri="{FF2B5EF4-FFF2-40B4-BE49-F238E27FC236}">
                    <a16:creationId xmlns:a16="http://schemas.microsoft.com/office/drawing/2014/main" id="{2252FEE2-0106-426A-A33B-DCA51D0137EA}"/>
                  </a:ext>
                </a:extLst>
              </p:cNvPr>
              <p:cNvSpPr txBox="1"/>
              <p:nvPr/>
            </p:nvSpPr>
            <p:spPr>
              <a:xfrm>
                <a:off x="10880452" y="1505994"/>
                <a:ext cx="390492" cy="3077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altLang="zh-CN" sz="2000" b="0" i="1" smtClean="0">
                              <a:latin typeface="Cambria Math" panose="02040503050406030204" pitchFamily="18" charset="0"/>
                            </a:rPr>
                          </m:ctrlPr>
                        </m:sSubPr>
                        <m:e>
                          <m:r>
                            <a:rPr lang="en-US" altLang="zh-CN" sz="2000" b="0" i="1" smtClean="0">
                              <a:latin typeface="Cambria Math" panose="02040503050406030204" pitchFamily="18" charset="0"/>
                            </a:rPr>
                            <m:t>𝑆</m:t>
                          </m:r>
                        </m:e>
                        <m:sub>
                          <m:r>
                            <a:rPr lang="en-US" altLang="zh-CN" sz="2000" b="0" i="1" smtClean="0">
                              <a:latin typeface="Cambria Math" panose="02040503050406030204" pitchFamily="18" charset="0"/>
                            </a:rPr>
                            <m:t>∞</m:t>
                          </m:r>
                        </m:sub>
                      </m:sSub>
                    </m:oMath>
                  </m:oMathPara>
                </a14:m>
                <a:endParaRPr lang="zh-CN" altLang="en-US" sz="2000" dirty="0"/>
              </a:p>
            </p:txBody>
          </p:sp>
        </mc:Choice>
        <mc:Fallback xmlns="">
          <p:sp>
            <p:nvSpPr>
              <p:cNvPr id="68" name="文本框 67">
                <a:extLst>
                  <a:ext uri="{FF2B5EF4-FFF2-40B4-BE49-F238E27FC236}">
                    <a16:creationId xmlns:a16="http://schemas.microsoft.com/office/drawing/2014/main" id="{2252FEE2-0106-426A-A33B-DCA51D0137EA}"/>
                  </a:ext>
                </a:extLst>
              </p:cNvPr>
              <p:cNvSpPr txBox="1">
                <a:spLocks noRot="1" noChangeAspect="1" noMove="1" noResize="1" noEditPoints="1" noAdjustHandles="1" noChangeArrowheads="1" noChangeShapeType="1" noTextEdit="1"/>
              </p:cNvSpPr>
              <p:nvPr/>
            </p:nvSpPr>
            <p:spPr>
              <a:xfrm>
                <a:off x="10880452" y="1505994"/>
                <a:ext cx="390492" cy="307777"/>
              </a:xfrm>
              <a:prstGeom prst="rect">
                <a:avLst/>
              </a:prstGeom>
              <a:blipFill>
                <a:blip r:embed="rId18"/>
                <a:stretch>
                  <a:fillRect l="-12500" b="-11765"/>
                </a:stretch>
              </a:blipFill>
            </p:spPr>
            <p:txBody>
              <a:bodyPr/>
              <a:lstStyle/>
              <a:p>
                <a:r>
                  <a:rPr lang="zh-CN" altLang="en-US">
                    <a:noFill/>
                  </a:rPr>
                  <a:t> </a:t>
                </a:r>
              </a:p>
            </p:txBody>
          </p:sp>
        </mc:Fallback>
      </mc:AlternateContent>
      <p:cxnSp>
        <p:nvCxnSpPr>
          <p:cNvPr id="69" name="直接箭头连接符 68">
            <a:extLst>
              <a:ext uri="{FF2B5EF4-FFF2-40B4-BE49-F238E27FC236}">
                <a16:creationId xmlns:a16="http://schemas.microsoft.com/office/drawing/2014/main" id="{8E42E8F5-78F9-4E9A-A856-8907F6417FCA}"/>
              </a:ext>
            </a:extLst>
          </p:cNvPr>
          <p:cNvCxnSpPr>
            <a:cxnSpLocks/>
          </p:cNvCxnSpPr>
          <p:nvPr/>
        </p:nvCxnSpPr>
        <p:spPr>
          <a:xfrm flipH="1" flipV="1">
            <a:off x="10978619" y="1202846"/>
            <a:ext cx="5066" cy="353376"/>
          </a:xfrm>
          <a:prstGeom prst="straightConnector1">
            <a:avLst/>
          </a:prstGeom>
          <a:ln w="38100">
            <a:solidFill>
              <a:schemeClr val="accent3">
                <a:lumMod val="75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173288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14" presetClass="entr" presetSubtype="10" fill="hold" nodeType="with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randombar(horizontal)">
                                      <p:cBhvr>
                                        <p:cTn id="12" dur="500"/>
                                        <p:tgtEl>
                                          <p:spTgt spid="3">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randombar(horizontal)">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96AAFDB5-4541-3B5F-243A-07919009B8AB}"/>
              </a:ext>
            </a:extLst>
          </p:cNvPr>
          <p:cNvSpPr>
            <a:spLocks noGrp="1"/>
          </p:cNvSpPr>
          <p:nvPr>
            <p:ph idx="1"/>
          </p:nvPr>
        </p:nvSpPr>
        <p:spPr>
          <a:xfrm>
            <a:off x="319549" y="1089021"/>
            <a:ext cx="10058400" cy="5429766"/>
          </a:xfrm>
        </p:spPr>
        <p:txBody>
          <a:bodyPr>
            <a:normAutofit/>
          </a:bodyPr>
          <a:lstStyle/>
          <a:p>
            <a:r>
              <a:rPr lang="en-US" altLang="zh-CN" dirty="0"/>
              <a:t>Since the original proposal by Penrose this topic has become an active area of research. </a:t>
            </a:r>
          </a:p>
          <a:p>
            <a:endParaRPr lang="en-US" altLang="zh-CN" dirty="0"/>
          </a:p>
          <a:p>
            <a:r>
              <a:rPr lang="en-US" altLang="zh-CN" dirty="0"/>
              <a:t>However, the problem has proven to be a difficult one and relatively little progress was made during the first decades;</a:t>
            </a:r>
          </a:p>
          <a:p>
            <a:endParaRPr lang="en-US" altLang="zh-CN" dirty="0"/>
          </a:p>
          <a:p>
            <a:r>
              <a:rPr lang="en-US" altLang="zh-CN" dirty="0"/>
              <a:t>There are two special cases that people has obtained rigorous proofs:  </a:t>
            </a:r>
          </a:p>
          <a:p>
            <a:endParaRPr lang="en-US" altLang="zh-CN" dirty="0"/>
          </a:p>
          <a:p>
            <a:pPr marL="0" indent="0">
              <a:buNone/>
            </a:pPr>
            <a:r>
              <a:rPr lang="en-US" altLang="zh-CN" dirty="0"/>
              <a:t>   Spherical symmetric initial data set </a:t>
            </a:r>
          </a:p>
          <a:p>
            <a:pPr marL="0" indent="0">
              <a:buNone/>
            </a:pPr>
            <a:r>
              <a:rPr lang="en-US" altLang="zh-CN" dirty="0"/>
              <a:t>   and </a:t>
            </a:r>
          </a:p>
          <a:p>
            <a:pPr marL="0" indent="0">
              <a:buNone/>
            </a:pPr>
            <a:r>
              <a:rPr lang="en-US" altLang="zh-CN" dirty="0"/>
              <a:t>   Time symmetric initial data set</a:t>
            </a:r>
            <a:endParaRPr lang="zh-CN" altLang="en-US" dirty="0"/>
          </a:p>
        </p:txBody>
      </p:sp>
      <p:sp>
        <p:nvSpPr>
          <p:cNvPr id="4" name="文本框 3">
            <a:extLst>
              <a:ext uri="{FF2B5EF4-FFF2-40B4-BE49-F238E27FC236}">
                <a16:creationId xmlns:a16="http://schemas.microsoft.com/office/drawing/2014/main" id="{C59B173C-1934-1A4A-D518-334411573B03}"/>
              </a:ext>
            </a:extLst>
          </p:cNvPr>
          <p:cNvSpPr txBox="1"/>
          <p:nvPr/>
        </p:nvSpPr>
        <p:spPr>
          <a:xfrm>
            <a:off x="513569" y="232633"/>
            <a:ext cx="4835180" cy="584775"/>
          </a:xfrm>
          <a:prstGeom prst="rect">
            <a:avLst/>
          </a:prstGeom>
          <a:noFill/>
        </p:spPr>
        <p:txBody>
          <a:bodyPr wrap="square" rtlCol="0">
            <a:spAutoFit/>
          </a:bodyPr>
          <a:lstStyle/>
          <a:p>
            <a:r>
              <a:rPr lang="en-US" altLang="zh-CN" sz="3200" dirty="0"/>
              <a:t>Proofs in special cases</a:t>
            </a:r>
          </a:p>
        </p:txBody>
      </p:sp>
    </p:spTree>
    <p:extLst>
      <p:ext uri="{BB962C8B-B14F-4D97-AF65-F5344CB8AC3E}">
        <p14:creationId xmlns:p14="http://schemas.microsoft.com/office/powerpoint/2010/main" val="18750002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circle(in)">
                                      <p:cBhvr>
                                        <p:cTn id="7" dur="20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circle(in)">
                                      <p:cBhvr>
                                        <p:cTn id="12" dur="2000"/>
                                        <p:tgtEl>
                                          <p:spTgt spid="3">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animEffect transition="in" filter="circle(in)">
                                      <p:cBhvr>
                                        <p:cTn id="17" dur="2000"/>
                                        <p:tgtEl>
                                          <p:spTgt spid="3">
                                            <p:txEl>
                                              <p:pRg st="6" end="6"/>
                                            </p:txEl>
                                          </p:spTgt>
                                        </p:tgtEl>
                                      </p:cBhvr>
                                    </p:animEffect>
                                  </p:childTnLst>
                                </p:cTn>
                              </p:par>
                              <p:par>
                                <p:cTn id="18" presetID="6" presetClass="entr" presetSubtype="16" fill="hold" grpId="0" nodeType="withEffect">
                                  <p:stCondLst>
                                    <p:cond delay="0"/>
                                  </p:stCondLst>
                                  <p:childTnLst>
                                    <p:set>
                                      <p:cBhvr>
                                        <p:cTn id="19" dur="1" fill="hold">
                                          <p:stCondLst>
                                            <p:cond delay="0"/>
                                          </p:stCondLst>
                                        </p:cTn>
                                        <p:tgtEl>
                                          <p:spTgt spid="3">
                                            <p:txEl>
                                              <p:pRg st="7" end="7"/>
                                            </p:txEl>
                                          </p:spTgt>
                                        </p:tgtEl>
                                        <p:attrNameLst>
                                          <p:attrName>style.visibility</p:attrName>
                                        </p:attrNameLst>
                                      </p:cBhvr>
                                      <p:to>
                                        <p:strVal val="visible"/>
                                      </p:to>
                                    </p:set>
                                    <p:animEffect transition="in" filter="circle(in)">
                                      <p:cBhvr>
                                        <p:cTn id="20" dur="2000"/>
                                        <p:tgtEl>
                                          <p:spTgt spid="3">
                                            <p:txEl>
                                              <p:pRg st="7" end="7"/>
                                            </p:txEl>
                                          </p:spTgt>
                                        </p:tgtEl>
                                      </p:cBhvr>
                                    </p:animEffect>
                                  </p:childTnLst>
                                </p:cTn>
                              </p:par>
                              <p:par>
                                <p:cTn id="21" presetID="6" presetClass="entr" presetSubtype="16" fill="hold" grpId="0"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animEffect transition="in" filter="circle(in)">
                                      <p:cBhvr>
                                        <p:cTn id="23" dur="2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FE27B7E0-3F21-6DFB-9EEC-9D860BAE9357}"/>
              </a:ext>
            </a:extLst>
          </p:cNvPr>
          <p:cNvSpPr>
            <a:spLocks noGrp="1"/>
          </p:cNvSpPr>
          <p:nvPr>
            <p:ph idx="1"/>
          </p:nvPr>
        </p:nvSpPr>
        <p:spPr>
          <a:xfrm>
            <a:off x="243938" y="924231"/>
            <a:ext cx="10945172" cy="5701135"/>
          </a:xfrm>
        </p:spPr>
        <p:txBody>
          <a:bodyPr/>
          <a:lstStyle/>
          <a:p>
            <a:r>
              <a:rPr lang="en-US" altLang="zh-CN" dirty="0"/>
              <a:t>A </a:t>
            </a:r>
            <a:r>
              <a:rPr lang="en-US" altLang="zh-CN" dirty="0">
                <a:solidFill>
                  <a:srgbClr val="FF0000"/>
                </a:solidFill>
              </a:rPr>
              <a:t>version</a:t>
            </a:r>
            <a:r>
              <a:rPr lang="en-US" altLang="zh-CN" dirty="0"/>
              <a:t> of Penrose inequality has been proven to hold under the assumption of spherical symmetry;</a:t>
            </a:r>
          </a:p>
          <a:p>
            <a:endParaRPr lang="en-US" altLang="zh-CN" dirty="0"/>
          </a:p>
          <a:p>
            <a:r>
              <a:rPr lang="en-US" altLang="zh-CN" dirty="0"/>
              <a:t>This inequality was first established by </a:t>
            </a:r>
            <a:r>
              <a:rPr lang="en-US" altLang="zh-CN" dirty="0" err="1"/>
              <a:t>Malec</a:t>
            </a:r>
            <a:r>
              <a:rPr lang="en-US" altLang="zh-CN" dirty="0"/>
              <a:t> and </a:t>
            </a:r>
            <a:r>
              <a:rPr lang="en-US" altLang="zh-CN" dirty="0" err="1"/>
              <a:t>Murchadha</a:t>
            </a:r>
            <a:r>
              <a:rPr lang="en-US" altLang="zh-CN" dirty="0"/>
              <a:t> assuming that the initial data is maximal and in full generality by Hayward;</a:t>
            </a:r>
          </a:p>
          <a:p>
            <a:endParaRPr lang="en-US" altLang="zh-CN" dirty="0"/>
          </a:p>
          <a:p>
            <a:r>
              <a:rPr lang="en-US" altLang="zh-CN" dirty="0"/>
              <a:t>In either case the inequality bounds the </a:t>
            </a:r>
            <a:r>
              <a:rPr lang="en-US" altLang="zh-CN" dirty="0">
                <a:solidFill>
                  <a:srgbClr val="FF0000"/>
                </a:solidFill>
              </a:rPr>
              <a:t>ADM energy </a:t>
            </a:r>
            <a:r>
              <a:rPr lang="en-US" altLang="zh-CN" dirty="0"/>
              <a:t>(not the ADM mass);</a:t>
            </a:r>
          </a:p>
          <a:p>
            <a:endParaRPr lang="en-US" altLang="zh-CN" dirty="0"/>
          </a:p>
          <a:p>
            <a:r>
              <a:rPr lang="en-US" altLang="zh-CN" dirty="0"/>
              <a:t>Both arguments are ultimately based on properties of the Misner-Sharp quasi-local energy;</a:t>
            </a:r>
          </a:p>
          <a:p>
            <a:endParaRPr lang="en-US" altLang="zh-CN" dirty="0"/>
          </a:p>
          <a:p>
            <a:endParaRPr lang="zh-CN" altLang="en-US" dirty="0"/>
          </a:p>
        </p:txBody>
      </p:sp>
      <p:sp>
        <p:nvSpPr>
          <p:cNvPr id="4" name="文本框 3">
            <a:extLst>
              <a:ext uri="{FF2B5EF4-FFF2-40B4-BE49-F238E27FC236}">
                <a16:creationId xmlns:a16="http://schemas.microsoft.com/office/drawing/2014/main" id="{6908F47A-45B7-95FA-BF1E-A940D5E14802}"/>
              </a:ext>
            </a:extLst>
          </p:cNvPr>
          <p:cNvSpPr txBox="1"/>
          <p:nvPr/>
        </p:nvSpPr>
        <p:spPr>
          <a:xfrm>
            <a:off x="513569" y="232633"/>
            <a:ext cx="7751542" cy="584775"/>
          </a:xfrm>
          <a:prstGeom prst="rect">
            <a:avLst/>
          </a:prstGeom>
          <a:noFill/>
        </p:spPr>
        <p:txBody>
          <a:bodyPr wrap="square" rtlCol="0">
            <a:spAutoFit/>
          </a:bodyPr>
          <a:lstStyle/>
          <a:p>
            <a:r>
              <a:rPr lang="en-US" altLang="zh-CN" sz="3200" dirty="0"/>
              <a:t>Proofs in spherically symmetric case</a:t>
            </a:r>
          </a:p>
        </p:txBody>
      </p:sp>
      <mc:AlternateContent xmlns:mc="http://schemas.openxmlformats.org/markup-compatibility/2006" xmlns:a14="http://schemas.microsoft.com/office/drawing/2010/main">
        <mc:Choice Requires="a14">
          <p:sp>
            <p:nvSpPr>
              <p:cNvPr id="5" name="文本框 4">
                <a:extLst>
                  <a:ext uri="{FF2B5EF4-FFF2-40B4-BE49-F238E27FC236}">
                    <a16:creationId xmlns:a16="http://schemas.microsoft.com/office/drawing/2014/main" id="{A3EAB3FB-8AD1-0BA6-8434-44A611846264}"/>
                  </a:ext>
                </a:extLst>
              </p:cNvPr>
              <p:cNvSpPr txBox="1"/>
              <p:nvPr/>
            </p:nvSpPr>
            <p:spPr>
              <a:xfrm>
                <a:off x="2485307" y="4710101"/>
                <a:ext cx="5911827" cy="76450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altLang="zh-CN" sz="2000" b="0" i="1" smtClean="0">
                          <a:latin typeface="Cambria Math" panose="02040503050406030204" pitchFamily="18" charset="0"/>
                        </a:rPr>
                        <m:t>𝑑</m:t>
                      </m:r>
                      <m:sSup>
                        <m:sSupPr>
                          <m:ctrlPr>
                            <a:rPr lang="en-US" altLang="zh-CN" sz="2000" b="0" i="1" smtClean="0">
                              <a:latin typeface="Cambria Math" panose="02040503050406030204" pitchFamily="18" charset="0"/>
                            </a:rPr>
                          </m:ctrlPr>
                        </m:sSupPr>
                        <m:e>
                          <m:r>
                            <a:rPr lang="en-US" altLang="zh-CN" sz="2000" b="0" i="1" smtClean="0">
                              <a:latin typeface="Cambria Math" panose="02040503050406030204" pitchFamily="18" charset="0"/>
                            </a:rPr>
                            <m:t>𝑠</m:t>
                          </m:r>
                        </m:e>
                        <m:sup>
                          <m:r>
                            <a:rPr lang="en-US" altLang="zh-CN" sz="2000" b="0" i="1" smtClean="0">
                              <a:latin typeface="Cambria Math" panose="02040503050406030204" pitchFamily="18" charset="0"/>
                            </a:rPr>
                            <m:t>2</m:t>
                          </m:r>
                        </m:sup>
                      </m:sSup>
                      <m:r>
                        <a:rPr lang="en-US" altLang="zh-CN" sz="2000" b="0" i="1" smtClean="0">
                          <a:latin typeface="Cambria Math" panose="02040503050406030204" pitchFamily="18" charset="0"/>
                        </a:rPr>
                        <m:t>=</m:t>
                      </m:r>
                      <m:f>
                        <m:fPr>
                          <m:ctrlPr>
                            <a:rPr lang="en-US" altLang="zh-CN" sz="2000" b="0" i="1" smtClean="0">
                              <a:latin typeface="Cambria Math" panose="02040503050406030204" pitchFamily="18" charset="0"/>
                            </a:rPr>
                          </m:ctrlPr>
                        </m:fPr>
                        <m:num>
                          <m:r>
                            <a:rPr lang="en-US" altLang="zh-CN" sz="2000" b="0" i="1" smtClean="0">
                              <a:latin typeface="Cambria Math" panose="02040503050406030204" pitchFamily="18" charset="0"/>
                            </a:rPr>
                            <m:t>𝑑</m:t>
                          </m:r>
                          <m:sSup>
                            <m:sSupPr>
                              <m:ctrlPr>
                                <a:rPr lang="en-US" altLang="zh-CN" sz="2000" b="0" i="1" smtClean="0">
                                  <a:latin typeface="Cambria Math" panose="02040503050406030204" pitchFamily="18" charset="0"/>
                                </a:rPr>
                              </m:ctrlPr>
                            </m:sSupPr>
                            <m:e>
                              <m:r>
                                <a:rPr lang="en-US" altLang="zh-CN" sz="2000" b="0" i="1" smtClean="0">
                                  <a:latin typeface="Cambria Math" panose="02040503050406030204" pitchFamily="18" charset="0"/>
                                </a:rPr>
                                <m:t>𝑟</m:t>
                              </m:r>
                            </m:e>
                            <m:sup>
                              <m:r>
                                <a:rPr lang="en-US" altLang="zh-CN" sz="2000" b="0" i="1" smtClean="0">
                                  <a:latin typeface="Cambria Math" panose="02040503050406030204" pitchFamily="18" charset="0"/>
                                </a:rPr>
                                <m:t>2</m:t>
                              </m:r>
                            </m:sup>
                          </m:sSup>
                        </m:num>
                        <m:den>
                          <m:r>
                            <a:rPr lang="en-US" altLang="zh-CN" sz="2000" b="0" i="1" smtClean="0">
                              <a:latin typeface="Cambria Math" panose="02040503050406030204" pitchFamily="18" charset="0"/>
                            </a:rPr>
                            <m:t>1−2</m:t>
                          </m:r>
                          <m:r>
                            <a:rPr lang="en-US" altLang="zh-CN" sz="2000" b="0" i="1" smtClean="0">
                              <a:latin typeface="Cambria Math" panose="02040503050406030204" pitchFamily="18" charset="0"/>
                            </a:rPr>
                            <m:t>𝑚</m:t>
                          </m:r>
                          <m:r>
                            <a:rPr lang="en-US" altLang="zh-CN" sz="2000" b="0" i="1" smtClean="0">
                              <a:latin typeface="Cambria Math" panose="02040503050406030204" pitchFamily="18" charset="0"/>
                            </a:rPr>
                            <m:t>(</m:t>
                          </m:r>
                          <m:r>
                            <a:rPr lang="en-US" altLang="zh-CN" sz="2000" b="0" i="1" smtClean="0">
                              <a:latin typeface="Cambria Math" panose="02040503050406030204" pitchFamily="18" charset="0"/>
                            </a:rPr>
                            <m:t>𝑟</m:t>
                          </m:r>
                          <m:r>
                            <a:rPr lang="en-US" altLang="zh-CN" sz="2000" b="0" i="1" smtClean="0">
                              <a:latin typeface="Cambria Math" panose="02040503050406030204" pitchFamily="18" charset="0"/>
                            </a:rPr>
                            <m:t>)/</m:t>
                          </m:r>
                          <m:r>
                            <a:rPr lang="en-US" altLang="zh-CN" sz="2000" b="0" i="1" smtClean="0">
                              <a:latin typeface="Cambria Math" panose="02040503050406030204" pitchFamily="18" charset="0"/>
                            </a:rPr>
                            <m:t>𝑟</m:t>
                          </m:r>
                        </m:den>
                      </m:f>
                      <m:r>
                        <a:rPr lang="en-US" altLang="zh-CN" sz="2000" b="0" i="1" smtClean="0">
                          <a:latin typeface="Cambria Math" panose="02040503050406030204" pitchFamily="18" charset="0"/>
                        </a:rPr>
                        <m:t>+</m:t>
                      </m:r>
                      <m:sSup>
                        <m:sSupPr>
                          <m:ctrlPr>
                            <a:rPr lang="en-US" altLang="zh-CN" sz="2000" b="0" i="1" smtClean="0">
                              <a:latin typeface="Cambria Math" panose="02040503050406030204" pitchFamily="18" charset="0"/>
                            </a:rPr>
                          </m:ctrlPr>
                        </m:sSupPr>
                        <m:e>
                          <m:r>
                            <a:rPr lang="en-US" altLang="zh-CN" sz="2000" b="0" i="1" smtClean="0">
                              <a:latin typeface="Cambria Math" panose="02040503050406030204" pitchFamily="18" charset="0"/>
                            </a:rPr>
                            <m:t>𝑟</m:t>
                          </m:r>
                        </m:e>
                        <m:sup>
                          <m:r>
                            <a:rPr lang="en-US" altLang="zh-CN" sz="2000" b="0" i="1" smtClean="0">
                              <a:latin typeface="Cambria Math" panose="02040503050406030204" pitchFamily="18" charset="0"/>
                            </a:rPr>
                            <m:t>2</m:t>
                          </m:r>
                        </m:sup>
                      </m:sSup>
                      <m:r>
                        <a:rPr lang="en-US" altLang="zh-CN" sz="2000" b="0" i="1" smtClean="0">
                          <a:latin typeface="Cambria Math" panose="02040503050406030204" pitchFamily="18" charset="0"/>
                        </a:rPr>
                        <m:t>𝑑</m:t>
                      </m:r>
                      <m:sSup>
                        <m:sSupPr>
                          <m:ctrlPr>
                            <a:rPr lang="en-US" altLang="zh-CN" sz="2000" b="0" i="1" smtClean="0">
                              <a:latin typeface="Cambria Math" panose="02040503050406030204" pitchFamily="18" charset="0"/>
                            </a:rPr>
                          </m:ctrlPr>
                        </m:sSupPr>
                        <m:e>
                          <m:r>
                            <m:rPr>
                              <m:sty m:val="p"/>
                            </m:rPr>
                            <a:rPr lang="en-US" altLang="zh-CN" sz="2000" b="0" i="0" smtClean="0">
                              <a:latin typeface="Cambria Math" panose="02040503050406030204" pitchFamily="18" charset="0"/>
                            </a:rPr>
                            <m:t>Ω</m:t>
                          </m:r>
                        </m:e>
                        <m:sup>
                          <m:r>
                            <a:rPr lang="en-US" altLang="zh-CN" sz="2000" b="0" i="1" smtClean="0">
                              <a:latin typeface="Cambria Math" panose="02040503050406030204" pitchFamily="18" charset="0"/>
                            </a:rPr>
                            <m:t>2</m:t>
                          </m:r>
                        </m:sup>
                      </m:sSup>
                    </m:oMath>
                  </m:oMathPara>
                </a14:m>
                <a:endParaRPr lang="en-US" altLang="zh-CN" sz="2000" dirty="0"/>
              </a:p>
            </p:txBody>
          </p:sp>
        </mc:Choice>
        <mc:Fallback xmlns="">
          <p:sp>
            <p:nvSpPr>
              <p:cNvPr id="5" name="文本框 4">
                <a:extLst>
                  <a:ext uri="{FF2B5EF4-FFF2-40B4-BE49-F238E27FC236}">
                    <a16:creationId xmlns:a16="http://schemas.microsoft.com/office/drawing/2014/main" id="{A3EAB3FB-8AD1-0BA6-8434-44A611846264}"/>
                  </a:ext>
                </a:extLst>
              </p:cNvPr>
              <p:cNvSpPr txBox="1">
                <a:spLocks noRot="1" noChangeAspect="1" noMove="1" noResize="1" noEditPoints="1" noAdjustHandles="1" noChangeArrowheads="1" noChangeShapeType="1" noTextEdit="1"/>
              </p:cNvSpPr>
              <p:nvPr/>
            </p:nvSpPr>
            <p:spPr>
              <a:xfrm>
                <a:off x="2485307" y="4710101"/>
                <a:ext cx="5911827" cy="764505"/>
              </a:xfrm>
              <a:prstGeom prst="rect">
                <a:avLst/>
              </a:prstGeom>
              <a:blipFill>
                <a:blip r:embed="rId2"/>
                <a:stretch>
                  <a:fillRect/>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文本框 5">
                <a:extLst>
                  <a:ext uri="{FF2B5EF4-FFF2-40B4-BE49-F238E27FC236}">
                    <a16:creationId xmlns:a16="http://schemas.microsoft.com/office/drawing/2014/main" id="{BBCDD679-E369-E790-E456-4D36B6EC9FD1}"/>
                  </a:ext>
                </a:extLst>
              </p:cNvPr>
              <p:cNvSpPr txBox="1"/>
              <p:nvPr/>
            </p:nvSpPr>
            <p:spPr>
              <a:xfrm>
                <a:off x="3795252" y="5581429"/>
                <a:ext cx="2625598" cy="491288"/>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func>
                        <m:funcPr>
                          <m:ctrlPr>
                            <a:rPr lang="en-US" altLang="zh-CN" sz="2000" b="0" i="1" smtClean="0">
                              <a:latin typeface="Cambria Math" panose="02040503050406030204" pitchFamily="18" charset="0"/>
                            </a:rPr>
                          </m:ctrlPr>
                        </m:funcPr>
                        <m:fName>
                          <m:limLow>
                            <m:limLowPr>
                              <m:ctrlPr>
                                <a:rPr lang="en-US" altLang="zh-CN" sz="2000" b="0" i="1" smtClean="0">
                                  <a:latin typeface="Cambria Math" panose="02040503050406030204" pitchFamily="18" charset="0"/>
                                </a:rPr>
                              </m:ctrlPr>
                            </m:limLowPr>
                            <m:e>
                              <m:r>
                                <m:rPr>
                                  <m:sty m:val="p"/>
                                </m:rPr>
                                <a:rPr lang="en-US" altLang="zh-CN" sz="2000" b="0" i="0" smtClean="0">
                                  <a:latin typeface="Cambria Math" panose="02040503050406030204" pitchFamily="18" charset="0"/>
                                </a:rPr>
                                <m:t>lim</m:t>
                              </m:r>
                            </m:e>
                            <m:lim>
                              <m:r>
                                <a:rPr lang="en-US" altLang="zh-CN" sz="2000" b="0" i="1" smtClean="0">
                                  <a:latin typeface="Cambria Math" panose="02040503050406030204" pitchFamily="18" charset="0"/>
                                </a:rPr>
                                <m:t>𝑟</m:t>
                              </m:r>
                              <m:r>
                                <a:rPr lang="en-US" altLang="zh-CN" sz="2000" b="0" i="1" smtClean="0">
                                  <a:latin typeface="Cambria Math" panose="02040503050406030204" pitchFamily="18" charset="0"/>
                                </a:rPr>
                                <m:t>→∞</m:t>
                              </m:r>
                            </m:lim>
                          </m:limLow>
                        </m:fName>
                        <m:e>
                          <m:r>
                            <a:rPr lang="en-US" altLang="zh-CN" sz="2000" b="0" i="1" smtClean="0">
                              <a:latin typeface="Cambria Math" panose="02040503050406030204" pitchFamily="18" charset="0"/>
                            </a:rPr>
                            <m:t>𝑚</m:t>
                          </m:r>
                          <m:d>
                            <m:dPr>
                              <m:ctrlPr>
                                <a:rPr lang="en-US" altLang="zh-CN" sz="2000" b="0" i="1" smtClean="0">
                                  <a:latin typeface="Cambria Math" panose="02040503050406030204" pitchFamily="18" charset="0"/>
                                </a:rPr>
                              </m:ctrlPr>
                            </m:dPr>
                            <m:e>
                              <m:r>
                                <a:rPr lang="en-US" altLang="zh-CN" sz="2000" b="0" i="1" smtClean="0">
                                  <a:latin typeface="Cambria Math" panose="02040503050406030204" pitchFamily="18" charset="0"/>
                                </a:rPr>
                                <m:t>𝑟</m:t>
                              </m:r>
                            </m:e>
                          </m:d>
                          <m:r>
                            <a:rPr lang="en-US" altLang="zh-CN" sz="2000" b="0" i="1" smtClean="0">
                              <a:latin typeface="Cambria Math" panose="02040503050406030204" pitchFamily="18" charset="0"/>
                            </a:rPr>
                            <m:t>=</m:t>
                          </m:r>
                          <m:r>
                            <a:rPr lang="en-US" altLang="zh-CN" sz="2000" b="0" i="1" smtClean="0">
                              <a:latin typeface="Cambria Math" panose="02040503050406030204" pitchFamily="18" charset="0"/>
                            </a:rPr>
                            <m:t>𝐸</m:t>
                          </m:r>
                        </m:e>
                      </m:func>
                    </m:oMath>
                  </m:oMathPara>
                </a14:m>
                <a:endParaRPr lang="en-US" altLang="zh-CN" sz="2000" dirty="0"/>
              </a:p>
            </p:txBody>
          </p:sp>
        </mc:Choice>
        <mc:Fallback xmlns="">
          <p:sp>
            <p:nvSpPr>
              <p:cNvPr id="6" name="文本框 5">
                <a:extLst>
                  <a:ext uri="{FF2B5EF4-FFF2-40B4-BE49-F238E27FC236}">
                    <a16:creationId xmlns:a16="http://schemas.microsoft.com/office/drawing/2014/main" id="{BBCDD679-E369-E790-E456-4D36B6EC9FD1}"/>
                  </a:ext>
                </a:extLst>
              </p:cNvPr>
              <p:cNvSpPr txBox="1">
                <a:spLocks noRot="1" noChangeAspect="1" noMove="1" noResize="1" noEditPoints="1" noAdjustHandles="1" noChangeArrowheads="1" noChangeShapeType="1" noTextEdit="1"/>
              </p:cNvSpPr>
              <p:nvPr/>
            </p:nvSpPr>
            <p:spPr>
              <a:xfrm>
                <a:off x="3795252" y="5581429"/>
                <a:ext cx="2625598" cy="491288"/>
              </a:xfrm>
              <a:prstGeom prst="rect">
                <a:avLst/>
              </a:prstGeom>
              <a:blipFill>
                <a:blip r:embed="rId3"/>
                <a:stretch>
                  <a:fillRect/>
                </a:stretch>
              </a:blipFill>
            </p:spPr>
            <p:txBody>
              <a:bodyPr/>
              <a:lstStyle/>
              <a:p>
                <a:r>
                  <a:rPr lang="zh-CN" altLang="en-US">
                    <a:noFill/>
                  </a:rPr>
                  <a:t> </a:t>
                </a:r>
              </a:p>
            </p:txBody>
          </p:sp>
        </mc:Fallback>
      </mc:AlternateContent>
      <p:sp>
        <p:nvSpPr>
          <p:cNvPr id="7" name="文本框 6">
            <a:extLst>
              <a:ext uri="{FF2B5EF4-FFF2-40B4-BE49-F238E27FC236}">
                <a16:creationId xmlns:a16="http://schemas.microsoft.com/office/drawing/2014/main" id="{8756FF51-6D50-1637-7524-EF3594F85694}"/>
              </a:ext>
            </a:extLst>
          </p:cNvPr>
          <p:cNvSpPr txBox="1"/>
          <p:nvPr/>
        </p:nvSpPr>
        <p:spPr>
          <a:xfrm>
            <a:off x="1124859" y="6309446"/>
            <a:ext cx="9183329" cy="369332"/>
          </a:xfrm>
          <a:prstGeom prst="rect">
            <a:avLst/>
          </a:prstGeom>
          <a:noFill/>
        </p:spPr>
        <p:txBody>
          <a:bodyPr wrap="square" rtlCol="0">
            <a:spAutoFit/>
          </a:bodyPr>
          <a:lstStyle/>
          <a:p>
            <a:r>
              <a:rPr lang="en-US" altLang="zh-CN" dirty="0"/>
              <a:t>ADM energy coincides with ADM energy only if the ADM momentum vanishes! </a:t>
            </a:r>
            <a:endParaRPr lang="zh-CN" altLang="en-US" dirty="0"/>
          </a:p>
        </p:txBody>
      </p:sp>
    </p:spTree>
    <p:extLst>
      <p:ext uri="{BB962C8B-B14F-4D97-AF65-F5344CB8AC3E}">
        <p14:creationId xmlns:p14="http://schemas.microsoft.com/office/powerpoint/2010/main" val="27947817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barn(inVertical)">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barn(inVertical)">
                                      <p:cBhvr>
                                        <p:cTn id="12" dur="500"/>
                                        <p:tgtEl>
                                          <p:spTgt spid="3">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animEffect transition="in" filter="barn(inVertical)">
                                      <p:cBhvr>
                                        <p:cTn id="17" dur="500"/>
                                        <p:tgtEl>
                                          <p:spTgt spid="3">
                                            <p:txEl>
                                              <p:pRg st="6" end="6"/>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 fill="hold"/>
                                        <p:tgtEl>
                                          <p:spTgt spid="5"/>
                                        </p:tgtEl>
                                        <p:attrNameLst>
                                          <p:attrName>ppt_x</p:attrName>
                                        </p:attrNameLst>
                                      </p:cBhvr>
                                      <p:tavLst>
                                        <p:tav tm="0">
                                          <p:val>
                                            <p:strVal val="#ppt_x"/>
                                          </p:val>
                                        </p:tav>
                                        <p:tav tm="100000">
                                          <p:val>
                                            <p:strVal val="#ppt_x"/>
                                          </p:val>
                                        </p:tav>
                                      </p:tavLst>
                                    </p:anim>
                                    <p:anim calcmode="lin" valueType="num">
                                      <p:cBhvr additive="base">
                                        <p:cTn id="23"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16" presetClass="entr" presetSubtype="21" fill="hold" grpId="0" nodeType="click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barn(inVertical)">
                                      <p:cBhvr>
                                        <p:cTn id="28" dur="500"/>
                                        <p:tgtEl>
                                          <p:spTgt spid="6"/>
                                        </p:tgtEl>
                                      </p:cBhvr>
                                    </p:animEffect>
                                  </p:childTnLst>
                                </p:cTn>
                              </p:par>
                              <p:par>
                                <p:cTn id="29" presetID="14" presetClass="entr" presetSubtype="10" fill="hold" grpId="0" nodeType="with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randombar(horizontal)">
                                      <p:cBhvr>
                                        <p:cTn id="3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5" grpId="0"/>
      <p:bldP spid="6" grpId="0"/>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2">
                <a:extLst>
                  <a:ext uri="{FF2B5EF4-FFF2-40B4-BE49-F238E27FC236}">
                    <a16:creationId xmlns:a16="http://schemas.microsoft.com/office/drawing/2014/main" id="{C8E78166-B059-36AE-94A0-C9A83086C430}"/>
                  </a:ext>
                </a:extLst>
              </p:cNvPr>
              <p:cNvSpPr>
                <a:spLocks noGrp="1"/>
              </p:cNvSpPr>
              <p:nvPr>
                <p:ph idx="1"/>
              </p:nvPr>
            </p:nvSpPr>
            <p:spPr>
              <a:xfrm>
                <a:off x="265471" y="1081548"/>
                <a:ext cx="11130116" cy="5090652"/>
              </a:xfrm>
            </p:spPr>
            <p:txBody>
              <a:bodyPr/>
              <a:lstStyle/>
              <a:p>
                <a:r>
                  <a:rPr lang="en-US" altLang="zh-CN" dirty="0"/>
                  <a:t>Consider a given initial data set </a:t>
                </a:r>
                <a14:m>
                  <m:oMath xmlns:m="http://schemas.openxmlformats.org/officeDocument/2006/math">
                    <m:d>
                      <m:dPr>
                        <m:ctrlPr>
                          <a:rPr lang="en-US" altLang="zh-CN" b="0" i="1" smtClean="0">
                            <a:latin typeface="Cambria Math" panose="02040503050406030204" pitchFamily="18" charset="0"/>
                          </a:rPr>
                        </m:ctrlPr>
                      </m:dPr>
                      <m:e>
                        <m:r>
                          <m:rPr>
                            <m:sty m:val="p"/>
                          </m:rPr>
                          <a:rPr lang="en-US" altLang="zh-CN" b="0" i="0" smtClean="0">
                            <a:latin typeface="Cambria Math" panose="02040503050406030204" pitchFamily="18" charset="0"/>
                          </a:rPr>
                          <m:t>Σ</m:t>
                        </m:r>
                        <m:r>
                          <a:rPr lang="en-US" altLang="zh-CN" b="0" i="1" smtClean="0">
                            <a:latin typeface="Cambria Math" panose="02040503050406030204" pitchFamily="18" charset="0"/>
                          </a:rPr>
                          <m:t>, </m:t>
                        </m:r>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h</m:t>
                            </m:r>
                          </m:e>
                          <m:sub>
                            <m:r>
                              <a:rPr lang="en-US" altLang="zh-CN" b="0" i="1" smtClean="0">
                                <a:latin typeface="Cambria Math" panose="02040503050406030204" pitchFamily="18" charset="0"/>
                              </a:rPr>
                              <m:t>𝑎𝑏</m:t>
                            </m:r>
                          </m:sub>
                        </m:sSub>
                        <m:r>
                          <a:rPr lang="en-US" altLang="zh-CN" b="0" i="1" smtClean="0">
                            <a:latin typeface="Cambria Math" panose="02040503050406030204" pitchFamily="18" charset="0"/>
                          </a:rPr>
                          <m:t>, </m:t>
                        </m:r>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𝐾</m:t>
                            </m:r>
                          </m:e>
                          <m:sub>
                            <m:r>
                              <a:rPr lang="en-US" altLang="zh-CN" b="0" i="1" smtClean="0">
                                <a:latin typeface="Cambria Math" panose="02040503050406030204" pitchFamily="18" charset="0"/>
                              </a:rPr>
                              <m:t>𝑎𝑏</m:t>
                            </m:r>
                          </m:sub>
                        </m:sSub>
                      </m:e>
                    </m:d>
                  </m:oMath>
                </a14:m>
                <a:r>
                  <a:rPr lang="en-US" altLang="zh-CN" dirty="0"/>
                  <a:t>. We call it to be </a:t>
                </a:r>
                <a:r>
                  <a:rPr lang="en-US" altLang="zh-CN" dirty="0">
                    <a:solidFill>
                      <a:srgbClr val="FF0000"/>
                    </a:solidFill>
                  </a:rPr>
                  <a:t>time symmetric </a:t>
                </a:r>
                <a:r>
                  <a:rPr lang="en-US" altLang="zh-CN" dirty="0"/>
                  <a:t>if </a:t>
                </a:r>
                <a14:m>
                  <m:oMath xmlns:m="http://schemas.openxmlformats.org/officeDocument/2006/math">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𝐾</m:t>
                        </m:r>
                      </m:e>
                      <m:sub>
                        <m:r>
                          <a:rPr lang="en-US" altLang="zh-CN" b="0" i="1" smtClean="0">
                            <a:latin typeface="Cambria Math" panose="02040503050406030204" pitchFamily="18" charset="0"/>
                          </a:rPr>
                          <m:t>𝑎𝑏</m:t>
                        </m:r>
                      </m:sub>
                    </m:sSub>
                    <m:r>
                      <a:rPr lang="en-US" altLang="zh-CN" b="0" i="1" smtClean="0">
                        <a:latin typeface="Cambria Math" panose="02040503050406030204" pitchFamily="18" charset="0"/>
                      </a:rPr>
                      <m:t>=0</m:t>
                    </m:r>
                  </m:oMath>
                </a14:m>
                <a:r>
                  <a:rPr lang="en-US" altLang="zh-CN" dirty="0"/>
                  <a:t>;</a:t>
                </a:r>
              </a:p>
              <a:p>
                <a:endParaRPr lang="en-US" altLang="zh-CN" dirty="0"/>
              </a:p>
              <a:p>
                <a:r>
                  <a:rPr lang="en-US" altLang="zh-CN" dirty="0"/>
                  <a:t>We can choose shift vector </a:t>
                </a:r>
                <a14:m>
                  <m:oMath xmlns:m="http://schemas.openxmlformats.org/officeDocument/2006/math">
                    <m:sSup>
                      <m:sSupPr>
                        <m:ctrlPr>
                          <a:rPr lang="en-US" altLang="zh-CN" i="1">
                            <a:latin typeface="Cambria Math" panose="02040503050406030204" pitchFamily="18" charset="0"/>
                          </a:rPr>
                        </m:ctrlPr>
                      </m:sSupPr>
                      <m:e>
                        <m:r>
                          <a:rPr lang="en-US" altLang="zh-CN" i="1">
                            <a:latin typeface="Cambria Math" panose="02040503050406030204" pitchFamily="18" charset="0"/>
                          </a:rPr>
                          <m:t>𝑁</m:t>
                        </m:r>
                      </m:e>
                      <m:sup>
                        <m:r>
                          <a:rPr lang="en-US" altLang="zh-CN" i="1">
                            <a:latin typeface="Cambria Math" panose="02040503050406030204" pitchFamily="18" charset="0"/>
                          </a:rPr>
                          <m:t>𝑎</m:t>
                        </m:r>
                      </m:sup>
                    </m:sSup>
                    <m:r>
                      <a:rPr lang="en-US" altLang="zh-CN" i="1">
                        <a:latin typeface="Cambria Math" panose="02040503050406030204" pitchFamily="18" charset="0"/>
                      </a:rPr>
                      <m:t>=0</m:t>
                    </m:r>
                  </m:oMath>
                </a14:m>
                <a:r>
                  <a:rPr lang="en-US" altLang="zh-CN" dirty="0"/>
                  <a:t>. Then </a:t>
                </a:r>
                <a14:m>
                  <m:oMath xmlns:m="http://schemas.openxmlformats.org/officeDocument/2006/math">
                    <m:sSub>
                      <m:sSubPr>
                        <m:ctrlPr>
                          <a:rPr lang="en-US" altLang="zh-CN" i="1">
                            <a:latin typeface="Cambria Math" panose="02040503050406030204" pitchFamily="18" charset="0"/>
                          </a:rPr>
                        </m:ctrlPr>
                      </m:sSubPr>
                      <m:e>
                        <m:r>
                          <a:rPr lang="en-US" altLang="zh-CN" i="1">
                            <a:latin typeface="Cambria Math" panose="02040503050406030204" pitchFamily="18" charset="0"/>
                          </a:rPr>
                          <m:t>𝜕</m:t>
                        </m:r>
                      </m:e>
                      <m:sub>
                        <m:r>
                          <a:rPr lang="en-US" altLang="zh-CN" i="1">
                            <a:latin typeface="Cambria Math" panose="02040503050406030204" pitchFamily="18" charset="0"/>
                          </a:rPr>
                          <m:t>𝑡</m:t>
                        </m:r>
                      </m:sub>
                    </m:sSub>
                    <m:sSub>
                      <m:sSubPr>
                        <m:ctrlPr>
                          <a:rPr lang="en-US" altLang="zh-CN" i="1">
                            <a:latin typeface="Cambria Math" panose="02040503050406030204" pitchFamily="18" charset="0"/>
                          </a:rPr>
                        </m:ctrlPr>
                      </m:sSubPr>
                      <m:e>
                        <m:r>
                          <a:rPr lang="en-US" altLang="zh-CN" i="1">
                            <a:latin typeface="Cambria Math" panose="02040503050406030204" pitchFamily="18" charset="0"/>
                          </a:rPr>
                          <m:t>h</m:t>
                        </m:r>
                      </m:e>
                      <m:sub>
                        <m:r>
                          <a:rPr lang="en-US" altLang="zh-CN" i="1">
                            <a:latin typeface="Cambria Math" panose="02040503050406030204" pitchFamily="18" charset="0"/>
                          </a:rPr>
                          <m:t>𝑎𝑏</m:t>
                        </m:r>
                      </m:sub>
                    </m:sSub>
                    <m:r>
                      <a:rPr lang="en-US" altLang="zh-CN" i="1">
                        <a:latin typeface="Cambria Math" panose="02040503050406030204" pitchFamily="18" charset="0"/>
                      </a:rPr>
                      <m:t>=0</m:t>
                    </m:r>
                  </m:oMath>
                </a14:m>
                <a:r>
                  <a:rPr lang="en-US" altLang="zh-CN" dirty="0"/>
                  <a:t>;</a:t>
                </a:r>
              </a:p>
              <a:p>
                <a:endParaRPr lang="en-US" altLang="zh-CN" dirty="0"/>
              </a:p>
              <a:p>
                <a:r>
                  <a:rPr lang="en-US" altLang="zh-CN" dirty="0"/>
                  <a:t>However, the evolution of extrinsic curvature can be nonzero, i.e.,</a:t>
                </a:r>
                <a:r>
                  <a:rPr lang="zh-CN" altLang="en-US" dirty="0"/>
                  <a:t> </a:t>
                </a:r>
                <a14:m>
                  <m:oMath xmlns:m="http://schemas.openxmlformats.org/officeDocument/2006/math">
                    <m:sSub>
                      <m:sSubPr>
                        <m:ctrlPr>
                          <a:rPr lang="en-US" altLang="zh-CN" i="1">
                            <a:latin typeface="Cambria Math" panose="02040503050406030204" pitchFamily="18" charset="0"/>
                          </a:rPr>
                        </m:ctrlPr>
                      </m:sSubPr>
                      <m:e>
                        <m:r>
                          <a:rPr lang="en-US" altLang="zh-CN" i="1">
                            <a:latin typeface="Cambria Math" panose="02040503050406030204" pitchFamily="18" charset="0"/>
                          </a:rPr>
                          <m:t>𝜕</m:t>
                        </m:r>
                      </m:e>
                      <m:sub>
                        <m:r>
                          <a:rPr lang="en-US" altLang="zh-CN" i="1">
                            <a:latin typeface="Cambria Math" panose="02040503050406030204" pitchFamily="18" charset="0"/>
                          </a:rPr>
                          <m:t>𝑡</m:t>
                        </m:r>
                      </m:sub>
                    </m:sSub>
                    <m:sSub>
                      <m:sSubPr>
                        <m:ctrlPr>
                          <a:rPr lang="en-US" altLang="zh-CN" i="1">
                            <a:latin typeface="Cambria Math" panose="02040503050406030204" pitchFamily="18" charset="0"/>
                          </a:rPr>
                        </m:ctrlPr>
                      </m:sSubPr>
                      <m:e>
                        <m:r>
                          <a:rPr lang="en-US" altLang="zh-CN" i="1">
                            <a:latin typeface="Cambria Math" panose="02040503050406030204" pitchFamily="18" charset="0"/>
                          </a:rPr>
                          <m:t>𝐾</m:t>
                        </m:r>
                      </m:e>
                      <m:sub>
                        <m:r>
                          <a:rPr lang="en-US" altLang="zh-CN" i="1">
                            <a:latin typeface="Cambria Math" panose="02040503050406030204" pitchFamily="18" charset="0"/>
                          </a:rPr>
                          <m:t>𝑎𝑏</m:t>
                        </m:r>
                      </m:sub>
                    </m:sSub>
                    <m:r>
                      <a:rPr lang="en-US" altLang="zh-CN" i="1">
                        <a:latin typeface="Cambria Math" panose="02040503050406030204" pitchFamily="18" charset="0"/>
                      </a:rPr>
                      <m:t>=0</m:t>
                    </m:r>
                  </m:oMath>
                </a14:m>
                <a:r>
                  <a:rPr lang="en-US" altLang="zh-CN" dirty="0"/>
                  <a:t>.</a:t>
                </a:r>
              </a:p>
              <a:p>
                <a:endParaRPr lang="en-US" altLang="zh-CN" dirty="0"/>
              </a:p>
              <a:p>
                <a:r>
                  <a:rPr lang="en-US" altLang="zh-CN" dirty="0"/>
                  <a:t>The time symmetric initial data set may not give us a stationary spacetime!</a:t>
                </a:r>
              </a:p>
              <a:p>
                <a:endParaRPr lang="en-US" altLang="zh-CN" dirty="0"/>
              </a:p>
              <a:p>
                <a:r>
                  <a:rPr lang="en-US" altLang="zh-CN" dirty="0"/>
                  <a:t>The stationary slice of a stationary spacetime must be time symmetric;</a:t>
                </a:r>
              </a:p>
              <a:p>
                <a:pPr marL="0" indent="0">
                  <a:buNone/>
                </a:pPr>
                <a:endParaRPr lang="en-US" altLang="zh-CN" dirty="0"/>
              </a:p>
              <a:p>
                <a:endParaRPr lang="en-US" altLang="zh-CN" dirty="0"/>
              </a:p>
              <a:p>
                <a:endParaRPr lang="en-US" altLang="zh-CN" dirty="0"/>
              </a:p>
              <a:p>
                <a:endParaRPr lang="zh-CN" altLang="en-US" dirty="0"/>
              </a:p>
            </p:txBody>
          </p:sp>
        </mc:Choice>
        <mc:Fallback xmlns="">
          <p:sp>
            <p:nvSpPr>
              <p:cNvPr id="3" name="内容占位符 2">
                <a:extLst>
                  <a:ext uri="{FF2B5EF4-FFF2-40B4-BE49-F238E27FC236}">
                    <a16:creationId xmlns:a16="http://schemas.microsoft.com/office/drawing/2014/main" id="{C8E78166-B059-36AE-94A0-C9A83086C430}"/>
                  </a:ext>
                </a:extLst>
              </p:cNvPr>
              <p:cNvSpPr>
                <a:spLocks noGrp="1" noRot="1" noChangeAspect="1" noMove="1" noResize="1" noEditPoints="1" noAdjustHandles="1" noChangeArrowheads="1" noChangeShapeType="1" noTextEdit="1"/>
              </p:cNvSpPr>
              <p:nvPr>
                <p:ph idx="1"/>
              </p:nvPr>
            </p:nvSpPr>
            <p:spPr>
              <a:xfrm>
                <a:off x="265471" y="1081548"/>
                <a:ext cx="11130116" cy="5090652"/>
              </a:xfrm>
              <a:blipFill>
                <a:blip r:embed="rId2"/>
                <a:stretch>
                  <a:fillRect l="-274" t="-1196"/>
                </a:stretch>
              </a:blipFill>
            </p:spPr>
            <p:txBody>
              <a:bodyPr/>
              <a:lstStyle/>
              <a:p>
                <a:r>
                  <a:rPr lang="zh-CN" altLang="en-US">
                    <a:noFill/>
                  </a:rPr>
                  <a:t> </a:t>
                </a:r>
              </a:p>
            </p:txBody>
          </p:sp>
        </mc:Fallback>
      </mc:AlternateContent>
      <p:sp>
        <p:nvSpPr>
          <p:cNvPr id="4" name="文本框 3">
            <a:extLst>
              <a:ext uri="{FF2B5EF4-FFF2-40B4-BE49-F238E27FC236}">
                <a16:creationId xmlns:a16="http://schemas.microsoft.com/office/drawing/2014/main" id="{54C265EA-6DDA-3D7B-5A0E-5182E246A78F}"/>
              </a:ext>
            </a:extLst>
          </p:cNvPr>
          <p:cNvSpPr txBox="1"/>
          <p:nvPr/>
        </p:nvSpPr>
        <p:spPr>
          <a:xfrm>
            <a:off x="513569" y="232633"/>
            <a:ext cx="6517546" cy="584775"/>
          </a:xfrm>
          <a:prstGeom prst="rect">
            <a:avLst/>
          </a:prstGeom>
          <a:noFill/>
        </p:spPr>
        <p:txBody>
          <a:bodyPr wrap="square" rtlCol="0">
            <a:spAutoFit/>
          </a:bodyPr>
          <a:lstStyle/>
          <a:p>
            <a:r>
              <a:rPr lang="en-US" altLang="zh-CN" sz="3200" dirty="0"/>
              <a:t>Proofs in time symmetric case</a:t>
            </a:r>
          </a:p>
        </p:txBody>
      </p:sp>
      <p:grpSp>
        <p:nvGrpSpPr>
          <p:cNvPr id="13" name="组合 12">
            <a:extLst>
              <a:ext uri="{FF2B5EF4-FFF2-40B4-BE49-F238E27FC236}">
                <a16:creationId xmlns:a16="http://schemas.microsoft.com/office/drawing/2014/main" id="{0E97CEF9-E967-3286-9ADB-A31B2A23F927}"/>
              </a:ext>
            </a:extLst>
          </p:cNvPr>
          <p:cNvGrpSpPr/>
          <p:nvPr/>
        </p:nvGrpSpPr>
        <p:grpSpPr>
          <a:xfrm>
            <a:off x="8209935" y="4063181"/>
            <a:ext cx="3569110" cy="1993490"/>
            <a:chOff x="7826477" y="3109452"/>
            <a:chExt cx="3569110" cy="1993490"/>
          </a:xfrm>
        </p:grpSpPr>
        <mc:AlternateContent xmlns:mc="http://schemas.openxmlformats.org/markup-compatibility/2006" xmlns:a14="http://schemas.microsoft.com/office/drawing/2010/main">
          <mc:Choice Requires="a14">
            <p:sp>
              <p:nvSpPr>
                <p:cNvPr id="6" name="平行四边形 5">
                  <a:extLst>
                    <a:ext uri="{FF2B5EF4-FFF2-40B4-BE49-F238E27FC236}">
                      <a16:creationId xmlns:a16="http://schemas.microsoft.com/office/drawing/2014/main" id="{B2529BED-8BE8-8DA8-7B4F-D33A831375EE}"/>
                    </a:ext>
                  </a:extLst>
                </p:cNvPr>
                <p:cNvSpPr/>
                <p:nvPr/>
              </p:nvSpPr>
              <p:spPr>
                <a:xfrm>
                  <a:off x="7826477" y="4178710"/>
                  <a:ext cx="3569110" cy="924232"/>
                </a:xfrm>
                <a:custGeom>
                  <a:avLst/>
                  <a:gdLst>
                    <a:gd name="connsiteX0" fmla="*/ 0 w 3569110"/>
                    <a:gd name="connsiteY0" fmla="*/ 924232 h 924232"/>
                    <a:gd name="connsiteX1" fmla="*/ 108597 w 3569110"/>
                    <a:gd name="connsiteY1" fmla="*/ 489843 h 924232"/>
                    <a:gd name="connsiteX2" fmla="*/ 231058 w 3569110"/>
                    <a:gd name="connsiteY2" fmla="*/ 0 h 924232"/>
                    <a:gd name="connsiteX3" fmla="*/ 787400 w 3569110"/>
                    <a:gd name="connsiteY3" fmla="*/ 0 h 924232"/>
                    <a:gd name="connsiteX4" fmla="*/ 1410503 w 3569110"/>
                    <a:gd name="connsiteY4" fmla="*/ 0 h 924232"/>
                    <a:gd name="connsiteX5" fmla="*/ 1866703 w 3569110"/>
                    <a:gd name="connsiteY5" fmla="*/ 0 h 924232"/>
                    <a:gd name="connsiteX6" fmla="*/ 2322904 w 3569110"/>
                    <a:gd name="connsiteY6" fmla="*/ 0 h 924232"/>
                    <a:gd name="connsiteX7" fmla="*/ 2912626 w 3569110"/>
                    <a:gd name="connsiteY7" fmla="*/ 0 h 924232"/>
                    <a:gd name="connsiteX8" fmla="*/ 3569110 w 3569110"/>
                    <a:gd name="connsiteY8" fmla="*/ 0 h 924232"/>
                    <a:gd name="connsiteX9" fmla="*/ 3448960 w 3569110"/>
                    <a:gd name="connsiteY9" fmla="*/ 480601 h 924232"/>
                    <a:gd name="connsiteX10" fmla="*/ 3338052 w 3569110"/>
                    <a:gd name="connsiteY10" fmla="*/ 924232 h 924232"/>
                    <a:gd name="connsiteX11" fmla="*/ 2815091 w 3569110"/>
                    <a:gd name="connsiteY11" fmla="*/ 924232 h 924232"/>
                    <a:gd name="connsiteX12" fmla="*/ 2358890 w 3569110"/>
                    <a:gd name="connsiteY12" fmla="*/ 924232 h 924232"/>
                    <a:gd name="connsiteX13" fmla="*/ 1835929 w 3569110"/>
                    <a:gd name="connsiteY13" fmla="*/ 924232 h 924232"/>
                    <a:gd name="connsiteX14" fmla="*/ 1279587 w 3569110"/>
                    <a:gd name="connsiteY14" fmla="*/ 924232 h 924232"/>
                    <a:gd name="connsiteX15" fmla="*/ 790006 w 3569110"/>
                    <a:gd name="connsiteY15" fmla="*/ 924232 h 924232"/>
                    <a:gd name="connsiteX16" fmla="*/ 0 w 3569110"/>
                    <a:gd name="connsiteY16" fmla="*/ 924232 h 924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569110" h="924232" fill="none" extrusionOk="0">
                      <a:moveTo>
                        <a:pt x="0" y="924232"/>
                      </a:moveTo>
                      <a:cubicBezTo>
                        <a:pt x="-8440" y="768363"/>
                        <a:pt x="84456" y="635988"/>
                        <a:pt x="108597" y="489843"/>
                      </a:cubicBezTo>
                      <a:cubicBezTo>
                        <a:pt x="132739" y="343698"/>
                        <a:pt x="197960" y="156502"/>
                        <a:pt x="231058" y="0"/>
                      </a:cubicBezTo>
                      <a:cubicBezTo>
                        <a:pt x="438446" y="-16172"/>
                        <a:pt x="669832" y="47996"/>
                        <a:pt x="787400" y="0"/>
                      </a:cubicBezTo>
                      <a:cubicBezTo>
                        <a:pt x="904968" y="-47996"/>
                        <a:pt x="1185391" y="44419"/>
                        <a:pt x="1410503" y="0"/>
                      </a:cubicBezTo>
                      <a:cubicBezTo>
                        <a:pt x="1635615" y="-44419"/>
                        <a:pt x="1768170" y="23921"/>
                        <a:pt x="1866703" y="0"/>
                      </a:cubicBezTo>
                      <a:cubicBezTo>
                        <a:pt x="1965236" y="-23921"/>
                        <a:pt x="2187177" y="49764"/>
                        <a:pt x="2322904" y="0"/>
                      </a:cubicBezTo>
                      <a:cubicBezTo>
                        <a:pt x="2458631" y="-49764"/>
                        <a:pt x="2791252" y="34491"/>
                        <a:pt x="2912626" y="0"/>
                      </a:cubicBezTo>
                      <a:cubicBezTo>
                        <a:pt x="3034000" y="-34491"/>
                        <a:pt x="3320156" y="71190"/>
                        <a:pt x="3569110" y="0"/>
                      </a:cubicBezTo>
                      <a:cubicBezTo>
                        <a:pt x="3526810" y="236378"/>
                        <a:pt x="3440492" y="275635"/>
                        <a:pt x="3448960" y="480601"/>
                      </a:cubicBezTo>
                      <a:cubicBezTo>
                        <a:pt x="3457427" y="685567"/>
                        <a:pt x="3351706" y="771999"/>
                        <a:pt x="3338052" y="924232"/>
                      </a:cubicBezTo>
                      <a:cubicBezTo>
                        <a:pt x="3115871" y="928428"/>
                        <a:pt x="3047701" y="895549"/>
                        <a:pt x="2815091" y="924232"/>
                      </a:cubicBezTo>
                      <a:cubicBezTo>
                        <a:pt x="2582481" y="952915"/>
                        <a:pt x="2552821" y="870575"/>
                        <a:pt x="2358890" y="924232"/>
                      </a:cubicBezTo>
                      <a:cubicBezTo>
                        <a:pt x="2164959" y="977889"/>
                        <a:pt x="2065871" y="884815"/>
                        <a:pt x="1835929" y="924232"/>
                      </a:cubicBezTo>
                      <a:cubicBezTo>
                        <a:pt x="1605987" y="963649"/>
                        <a:pt x="1487807" y="882878"/>
                        <a:pt x="1279587" y="924232"/>
                      </a:cubicBezTo>
                      <a:cubicBezTo>
                        <a:pt x="1071367" y="965586"/>
                        <a:pt x="934778" y="904752"/>
                        <a:pt x="790006" y="924232"/>
                      </a:cubicBezTo>
                      <a:cubicBezTo>
                        <a:pt x="645234" y="943712"/>
                        <a:pt x="343348" y="913863"/>
                        <a:pt x="0" y="924232"/>
                      </a:cubicBezTo>
                      <a:close/>
                    </a:path>
                    <a:path w="3569110" h="924232" stroke="0" extrusionOk="0">
                      <a:moveTo>
                        <a:pt x="0" y="924232"/>
                      </a:moveTo>
                      <a:cubicBezTo>
                        <a:pt x="40432" y="746046"/>
                        <a:pt x="115776" y="637643"/>
                        <a:pt x="110908" y="480601"/>
                      </a:cubicBezTo>
                      <a:cubicBezTo>
                        <a:pt x="106040" y="323559"/>
                        <a:pt x="235114" y="213210"/>
                        <a:pt x="231058" y="0"/>
                      </a:cubicBezTo>
                      <a:cubicBezTo>
                        <a:pt x="406550" y="-37327"/>
                        <a:pt x="559360" y="7492"/>
                        <a:pt x="754019" y="0"/>
                      </a:cubicBezTo>
                      <a:cubicBezTo>
                        <a:pt x="948678" y="-7492"/>
                        <a:pt x="1072776" y="37774"/>
                        <a:pt x="1210220" y="0"/>
                      </a:cubicBezTo>
                      <a:cubicBezTo>
                        <a:pt x="1347664" y="-37774"/>
                        <a:pt x="1606914" y="42538"/>
                        <a:pt x="1799942" y="0"/>
                      </a:cubicBezTo>
                      <a:cubicBezTo>
                        <a:pt x="1992970" y="-42538"/>
                        <a:pt x="2251873" y="64068"/>
                        <a:pt x="2423045" y="0"/>
                      </a:cubicBezTo>
                      <a:cubicBezTo>
                        <a:pt x="2594217" y="-64068"/>
                        <a:pt x="2731713" y="33983"/>
                        <a:pt x="2912626" y="0"/>
                      </a:cubicBezTo>
                      <a:cubicBezTo>
                        <a:pt x="3093539" y="-33983"/>
                        <a:pt x="3368375" y="462"/>
                        <a:pt x="3569110" y="0"/>
                      </a:cubicBezTo>
                      <a:cubicBezTo>
                        <a:pt x="3529847" y="186472"/>
                        <a:pt x="3443031" y="270151"/>
                        <a:pt x="3453581" y="462116"/>
                      </a:cubicBezTo>
                      <a:cubicBezTo>
                        <a:pt x="3464131" y="654081"/>
                        <a:pt x="3331773" y="822688"/>
                        <a:pt x="3338052" y="924232"/>
                      </a:cubicBezTo>
                      <a:cubicBezTo>
                        <a:pt x="3155222" y="933305"/>
                        <a:pt x="2952361" y="872245"/>
                        <a:pt x="2815091" y="924232"/>
                      </a:cubicBezTo>
                      <a:cubicBezTo>
                        <a:pt x="2677821" y="976219"/>
                        <a:pt x="2402684" y="915649"/>
                        <a:pt x="2258749" y="924232"/>
                      </a:cubicBezTo>
                      <a:cubicBezTo>
                        <a:pt x="2114814" y="932815"/>
                        <a:pt x="1955997" y="872323"/>
                        <a:pt x="1735787" y="924232"/>
                      </a:cubicBezTo>
                      <a:cubicBezTo>
                        <a:pt x="1515577" y="976141"/>
                        <a:pt x="1406408" y="890579"/>
                        <a:pt x="1179445" y="924232"/>
                      </a:cubicBezTo>
                      <a:cubicBezTo>
                        <a:pt x="952482" y="957885"/>
                        <a:pt x="822551" y="894916"/>
                        <a:pt x="723245" y="924232"/>
                      </a:cubicBezTo>
                      <a:cubicBezTo>
                        <a:pt x="623939" y="953548"/>
                        <a:pt x="164242" y="916057"/>
                        <a:pt x="0" y="924232"/>
                      </a:cubicBezTo>
                      <a:close/>
                    </a:path>
                  </a:pathLst>
                </a:custGeom>
                <a:solidFill>
                  <a:schemeClr val="accent3">
                    <a:lumMod val="60000"/>
                    <a:lumOff val="40000"/>
                  </a:schemeClr>
                </a:solidFill>
                <a:ln w="38100">
                  <a:solidFill>
                    <a:schemeClr val="accent3">
                      <a:lumMod val="75000"/>
                    </a:schemeClr>
                  </a:solidFill>
                  <a:extLst>
                    <a:ext uri="{C807C97D-BFC1-408E-A445-0C87EB9F89A2}">
                      <ask:lineSketchStyleProps xmlns="" xmlns:ask="http://schemas.microsoft.com/office/drawing/2018/sketchyshapes" sd="2659133515">
                        <a:prstGeom prst="parallelogram">
                          <a:avLst/>
                        </a:prstGeom>
                        <ask:type>
                          <ask:lineSketchScribbl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d>
                          <m:dPr>
                            <m:ctrlPr>
                              <a:rPr lang="en-US" altLang="zh-CN" b="0" i="1" smtClean="0">
                                <a:solidFill>
                                  <a:srgbClr val="0070C0"/>
                                </a:solidFill>
                                <a:latin typeface="Cambria Math" panose="02040503050406030204" pitchFamily="18" charset="0"/>
                              </a:rPr>
                            </m:ctrlPr>
                          </m:dPr>
                          <m:e>
                            <m:r>
                              <m:rPr>
                                <m:sty m:val="p"/>
                              </m:rPr>
                              <a:rPr lang="en-US" altLang="zh-CN" b="0" i="0" smtClean="0">
                                <a:solidFill>
                                  <a:srgbClr val="0070C0"/>
                                </a:solidFill>
                                <a:latin typeface="Cambria Math" panose="02040503050406030204" pitchFamily="18" charset="0"/>
                              </a:rPr>
                              <m:t>Σ</m:t>
                            </m:r>
                            <m:r>
                              <a:rPr lang="en-US" altLang="zh-CN" b="0" i="1" smtClean="0">
                                <a:solidFill>
                                  <a:srgbClr val="0070C0"/>
                                </a:solidFill>
                                <a:latin typeface="Cambria Math" panose="02040503050406030204" pitchFamily="18" charset="0"/>
                              </a:rPr>
                              <m:t>, </m:t>
                            </m:r>
                            <m:sSub>
                              <m:sSubPr>
                                <m:ctrlPr>
                                  <a:rPr lang="en-US" altLang="zh-CN" b="0" i="1" smtClean="0">
                                    <a:solidFill>
                                      <a:srgbClr val="0070C0"/>
                                    </a:solidFill>
                                    <a:latin typeface="Cambria Math" panose="02040503050406030204" pitchFamily="18" charset="0"/>
                                  </a:rPr>
                                </m:ctrlPr>
                              </m:sSubPr>
                              <m:e>
                                <m:r>
                                  <a:rPr lang="en-US" altLang="zh-CN" b="0" i="1" smtClean="0">
                                    <a:solidFill>
                                      <a:srgbClr val="0070C0"/>
                                    </a:solidFill>
                                    <a:latin typeface="Cambria Math" panose="02040503050406030204" pitchFamily="18" charset="0"/>
                                  </a:rPr>
                                  <m:t>h</m:t>
                                </m:r>
                              </m:e>
                              <m:sub>
                                <m:r>
                                  <a:rPr lang="en-US" altLang="zh-CN" b="0" i="1" smtClean="0">
                                    <a:solidFill>
                                      <a:srgbClr val="0070C0"/>
                                    </a:solidFill>
                                    <a:latin typeface="Cambria Math" panose="02040503050406030204" pitchFamily="18" charset="0"/>
                                  </a:rPr>
                                  <m:t>𝑎𝑏</m:t>
                                </m:r>
                              </m:sub>
                            </m:sSub>
                            <m:r>
                              <a:rPr lang="en-US" altLang="zh-CN" b="0" i="1" smtClean="0">
                                <a:solidFill>
                                  <a:srgbClr val="0070C0"/>
                                </a:solidFill>
                                <a:latin typeface="Cambria Math" panose="02040503050406030204" pitchFamily="18" charset="0"/>
                              </a:rPr>
                              <m:t>, </m:t>
                            </m:r>
                            <m:sSub>
                              <m:sSubPr>
                                <m:ctrlPr>
                                  <a:rPr lang="en-US" altLang="zh-CN" b="0" i="1" smtClean="0">
                                    <a:solidFill>
                                      <a:srgbClr val="0070C0"/>
                                    </a:solidFill>
                                    <a:latin typeface="Cambria Math" panose="02040503050406030204" pitchFamily="18" charset="0"/>
                                  </a:rPr>
                                </m:ctrlPr>
                              </m:sSubPr>
                              <m:e>
                                <m:r>
                                  <a:rPr lang="en-US" altLang="zh-CN" b="0" i="1" smtClean="0">
                                    <a:solidFill>
                                      <a:srgbClr val="0070C0"/>
                                    </a:solidFill>
                                    <a:latin typeface="Cambria Math" panose="02040503050406030204" pitchFamily="18" charset="0"/>
                                  </a:rPr>
                                  <m:t>𝐾</m:t>
                                </m:r>
                              </m:e>
                              <m:sub>
                                <m:r>
                                  <a:rPr lang="en-US" altLang="zh-CN" b="0" i="1" smtClean="0">
                                    <a:solidFill>
                                      <a:srgbClr val="0070C0"/>
                                    </a:solidFill>
                                    <a:latin typeface="Cambria Math" panose="02040503050406030204" pitchFamily="18" charset="0"/>
                                  </a:rPr>
                                  <m:t>𝑎𝑏</m:t>
                                </m:r>
                              </m:sub>
                            </m:sSub>
                          </m:e>
                        </m:d>
                      </m:oMath>
                    </m:oMathPara>
                  </a14:m>
                  <a:endParaRPr lang="zh-CN" altLang="en-US" dirty="0"/>
                </a:p>
              </p:txBody>
            </p:sp>
          </mc:Choice>
          <mc:Fallback xmlns="">
            <p:sp>
              <p:nvSpPr>
                <p:cNvPr id="6" name="平行四边形 5">
                  <a:extLst>
                    <a:ext uri="{FF2B5EF4-FFF2-40B4-BE49-F238E27FC236}">
                      <a16:creationId xmlns:a16="http://schemas.microsoft.com/office/drawing/2014/main" id="{B2529BED-8BE8-8DA8-7B4F-D33A831375EE}"/>
                    </a:ext>
                  </a:extLst>
                </p:cNvPr>
                <p:cNvSpPr>
                  <a:spLocks noRot="1" noChangeAspect="1" noMove="1" noResize="1" noEditPoints="1" noAdjustHandles="1" noChangeArrowheads="1" noChangeShapeType="1" noTextEdit="1"/>
                </p:cNvSpPr>
                <p:nvPr/>
              </p:nvSpPr>
              <p:spPr>
                <a:xfrm>
                  <a:off x="7826477" y="4178710"/>
                  <a:ext cx="3569110" cy="924232"/>
                </a:xfrm>
                <a:prstGeom prst="parallelogram">
                  <a:avLst/>
                </a:prstGeom>
                <a:blipFill>
                  <a:blip r:embed="rId3"/>
                  <a:stretch>
                    <a:fillRect/>
                  </a:stretch>
                </a:blipFill>
                <a:ln w="38100">
                  <a:solidFill>
                    <a:schemeClr val="accent3">
                      <a:lumMod val="75000"/>
                    </a:schemeClr>
                  </a:solidFill>
                  <a:extLst>
                    <a:ext uri="{C807C97D-BFC1-408E-A445-0C87EB9F89A2}">
                      <ask:lineSketchStyleProps xmlns:ask="http://schemas.microsoft.com/office/drawing/2018/sketchyshapes" sd="2659133515">
                        <a:custGeom>
                          <a:avLst/>
                          <a:gdLst>
                            <a:gd name="connsiteX0" fmla="*/ 0 w 3569110"/>
                            <a:gd name="connsiteY0" fmla="*/ 924232 h 924232"/>
                            <a:gd name="connsiteX1" fmla="*/ 108597 w 3569110"/>
                            <a:gd name="connsiteY1" fmla="*/ 489843 h 924232"/>
                            <a:gd name="connsiteX2" fmla="*/ 231058 w 3569110"/>
                            <a:gd name="connsiteY2" fmla="*/ 0 h 924232"/>
                            <a:gd name="connsiteX3" fmla="*/ 787400 w 3569110"/>
                            <a:gd name="connsiteY3" fmla="*/ 0 h 924232"/>
                            <a:gd name="connsiteX4" fmla="*/ 1410503 w 3569110"/>
                            <a:gd name="connsiteY4" fmla="*/ 0 h 924232"/>
                            <a:gd name="connsiteX5" fmla="*/ 1866703 w 3569110"/>
                            <a:gd name="connsiteY5" fmla="*/ 0 h 924232"/>
                            <a:gd name="connsiteX6" fmla="*/ 2322904 w 3569110"/>
                            <a:gd name="connsiteY6" fmla="*/ 0 h 924232"/>
                            <a:gd name="connsiteX7" fmla="*/ 2912626 w 3569110"/>
                            <a:gd name="connsiteY7" fmla="*/ 0 h 924232"/>
                            <a:gd name="connsiteX8" fmla="*/ 3569110 w 3569110"/>
                            <a:gd name="connsiteY8" fmla="*/ 0 h 924232"/>
                            <a:gd name="connsiteX9" fmla="*/ 3448960 w 3569110"/>
                            <a:gd name="connsiteY9" fmla="*/ 480601 h 924232"/>
                            <a:gd name="connsiteX10" fmla="*/ 3338052 w 3569110"/>
                            <a:gd name="connsiteY10" fmla="*/ 924232 h 924232"/>
                            <a:gd name="connsiteX11" fmla="*/ 2815091 w 3569110"/>
                            <a:gd name="connsiteY11" fmla="*/ 924232 h 924232"/>
                            <a:gd name="connsiteX12" fmla="*/ 2358890 w 3569110"/>
                            <a:gd name="connsiteY12" fmla="*/ 924232 h 924232"/>
                            <a:gd name="connsiteX13" fmla="*/ 1835929 w 3569110"/>
                            <a:gd name="connsiteY13" fmla="*/ 924232 h 924232"/>
                            <a:gd name="connsiteX14" fmla="*/ 1279587 w 3569110"/>
                            <a:gd name="connsiteY14" fmla="*/ 924232 h 924232"/>
                            <a:gd name="connsiteX15" fmla="*/ 790006 w 3569110"/>
                            <a:gd name="connsiteY15" fmla="*/ 924232 h 924232"/>
                            <a:gd name="connsiteX16" fmla="*/ 0 w 3569110"/>
                            <a:gd name="connsiteY16" fmla="*/ 924232 h 924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569110" h="924232" fill="none" extrusionOk="0">
                              <a:moveTo>
                                <a:pt x="0" y="924232"/>
                              </a:moveTo>
                              <a:cubicBezTo>
                                <a:pt x="-8440" y="768363"/>
                                <a:pt x="84456" y="635988"/>
                                <a:pt x="108597" y="489843"/>
                              </a:cubicBezTo>
                              <a:cubicBezTo>
                                <a:pt x="132739" y="343698"/>
                                <a:pt x="197960" y="156502"/>
                                <a:pt x="231058" y="0"/>
                              </a:cubicBezTo>
                              <a:cubicBezTo>
                                <a:pt x="438446" y="-16172"/>
                                <a:pt x="669832" y="47996"/>
                                <a:pt x="787400" y="0"/>
                              </a:cubicBezTo>
                              <a:cubicBezTo>
                                <a:pt x="904968" y="-47996"/>
                                <a:pt x="1185391" y="44419"/>
                                <a:pt x="1410503" y="0"/>
                              </a:cubicBezTo>
                              <a:cubicBezTo>
                                <a:pt x="1635615" y="-44419"/>
                                <a:pt x="1768170" y="23921"/>
                                <a:pt x="1866703" y="0"/>
                              </a:cubicBezTo>
                              <a:cubicBezTo>
                                <a:pt x="1965236" y="-23921"/>
                                <a:pt x="2187177" y="49764"/>
                                <a:pt x="2322904" y="0"/>
                              </a:cubicBezTo>
                              <a:cubicBezTo>
                                <a:pt x="2458631" y="-49764"/>
                                <a:pt x="2791252" y="34491"/>
                                <a:pt x="2912626" y="0"/>
                              </a:cubicBezTo>
                              <a:cubicBezTo>
                                <a:pt x="3034000" y="-34491"/>
                                <a:pt x="3320156" y="71190"/>
                                <a:pt x="3569110" y="0"/>
                              </a:cubicBezTo>
                              <a:cubicBezTo>
                                <a:pt x="3526810" y="236378"/>
                                <a:pt x="3440492" y="275635"/>
                                <a:pt x="3448960" y="480601"/>
                              </a:cubicBezTo>
                              <a:cubicBezTo>
                                <a:pt x="3457427" y="685567"/>
                                <a:pt x="3351706" y="771999"/>
                                <a:pt x="3338052" y="924232"/>
                              </a:cubicBezTo>
                              <a:cubicBezTo>
                                <a:pt x="3115871" y="928428"/>
                                <a:pt x="3047701" y="895549"/>
                                <a:pt x="2815091" y="924232"/>
                              </a:cubicBezTo>
                              <a:cubicBezTo>
                                <a:pt x="2582481" y="952915"/>
                                <a:pt x="2552821" y="870575"/>
                                <a:pt x="2358890" y="924232"/>
                              </a:cubicBezTo>
                              <a:cubicBezTo>
                                <a:pt x="2164959" y="977889"/>
                                <a:pt x="2065871" y="884815"/>
                                <a:pt x="1835929" y="924232"/>
                              </a:cubicBezTo>
                              <a:cubicBezTo>
                                <a:pt x="1605987" y="963649"/>
                                <a:pt x="1487807" y="882878"/>
                                <a:pt x="1279587" y="924232"/>
                              </a:cubicBezTo>
                              <a:cubicBezTo>
                                <a:pt x="1071367" y="965586"/>
                                <a:pt x="934778" y="904752"/>
                                <a:pt x="790006" y="924232"/>
                              </a:cubicBezTo>
                              <a:cubicBezTo>
                                <a:pt x="645234" y="943712"/>
                                <a:pt x="343348" y="913863"/>
                                <a:pt x="0" y="924232"/>
                              </a:cubicBezTo>
                              <a:close/>
                            </a:path>
                            <a:path w="3569110" h="924232" stroke="0" extrusionOk="0">
                              <a:moveTo>
                                <a:pt x="0" y="924232"/>
                              </a:moveTo>
                              <a:cubicBezTo>
                                <a:pt x="40432" y="746046"/>
                                <a:pt x="115776" y="637643"/>
                                <a:pt x="110908" y="480601"/>
                              </a:cubicBezTo>
                              <a:cubicBezTo>
                                <a:pt x="106040" y="323559"/>
                                <a:pt x="235114" y="213210"/>
                                <a:pt x="231058" y="0"/>
                              </a:cubicBezTo>
                              <a:cubicBezTo>
                                <a:pt x="406550" y="-37327"/>
                                <a:pt x="559360" y="7492"/>
                                <a:pt x="754019" y="0"/>
                              </a:cubicBezTo>
                              <a:cubicBezTo>
                                <a:pt x="948678" y="-7492"/>
                                <a:pt x="1072776" y="37774"/>
                                <a:pt x="1210220" y="0"/>
                              </a:cubicBezTo>
                              <a:cubicBezTo>
                                <a:pt x="1347664" y="-37774"/>
                                <a:pt x="1606914" y="42538"/>
                                <a:pt x="1799942" y="0"/>
                              </a:cubicBezTo>
                              <a:cubicBezTo>
                                <a:pt x="1992970" y="-42538"/>
                                <a:pt x="2251873" y="64068"/>
                                <a:pt x="2423045" y="0"/>
                              </a:cubicBezTo>
                              <a:cubicBezTo>
                                <a:pt x="2594217" y="-64068"/>
                                <a:pt x="2731713" y="33983"/>
                                <a:pt x="2912626" y="0"/>
                              </a:cubicBezTo>
                              <a:cubicBezTo>
                                <a:pt x="3093539" y="-33983"/>
                                <a:pt x="3368375" y="462"/>
                                <a:pt x="3569110" y="0"/>
                              </a:cubicBezTo>
                              <a:cubicBezTo>
                                <a:pt x="3529847" y="186472"/>
                                <a:pt x="3443031" y="270151"/>
                                <a:pt x="3453581" y="462116"/>
                              </a:cubicBezTo>
                              <a:cubicBezTo>
                                <a:pt x="3464131" y="654081"/>
                                <a:pt x="3331773" y="822688"/>
                                <a:pt x="3338052" y="924232"/>
                              </a:cubicBezTo>
                              <a:cubicBezTo>
                                <a:pt x="3155222" y="933305"/>
                                <a:pt x="2952361" y="872245"/>
                                <a:pt x="2815091" y="924232"/>
                              </a:cubicBezTo>
                              <a:cubicBezTo>
                                <a:pt x="2677821" y="976219"/>
                                <a:pt x="2402684" y="915649"/>
                                <a:pt x="2258749" y="924232"/>
                              </a:cubicBezTo>
                              <a:cubicBezTo>
                                <a:pt x="2114814" y="932815"/>
                                <a:pt x="1955997" y="872323"/>
                                <a:pt x="1735787" y="924232"/>
                              </a:cubicBezTo>
                              <a:cubicBezTo>
                                <a:pt x="1515577" y="976141"/>
                                <a:pt x="1406408" y="890579"/>
                                <a:pt x="1179445" y="924232"/>
                              </a:cubicBezTo>
                              <a:cubicBezTo>
                                <a:pt x="952482" y="957885"/>
                                <a:pt x="822551" y="894916"/>
                                <a:pt x="723245" y="924232"/>
                              </a:cubicBezTo>
                              <a:cubicBezTo>
                                <a:pt x="623939" y="953548"/>
                                <a:pt x="164242" y="916057"/>
                                <a:pt x="0" y="924232"/>
                              </a:cubicBezTo>
                              <a:close/>
                            </a:path>
                          </a:pathLst>
                        </a:custGeom>
                        <ask:type>
                          <ask:lineSketchScribble/>
                        </ask:type>
                      </ask:lineSketchStyleProps>
                    </a:ext>
                  </a:extLst>
                </a:ln>
              </p:spPr>
              <p:txBody>
                <a:bodyPr/>
                <a:lstStyle/>
                <a:p>
                  <a:r>
                    <a:rPr lang="zh-CN" altLang="en-US">
                      <a:noFill/>
                    </a:rPr>
                    <a:t> </a:t>
                  </a:r>
                </a:p>
              </p:txBody>
            </p:sp>
          </mc:Fallback>
        </mc:AlternateContent>
        <p:cxnSp>
          <p:nvCxnSpPr>
            <p:cNvPr id="10" name="直接箭头连接符 9">
              <a:extLst>
                <a:ext uri="{FF2B5EF4-FFF2-40B4-BE49-F238E27FC236}">
                  <a16:creationId xmlns:a16="http://schemas.microsoft.com/office/drawing/2014/main" id="{4D1920A3-0639-12CB-E49A-32D61DF22E37}"/>
                </a:ext>
              </a:extLst>
            </p:cNvPr>
            <p:cNvCxnSpPr/>
            <p:nvPr/>
          </p:nvCxnSpPr>
          <p:spPr>
            <a:xfrm flipV="1">
              <a:off x="10668000" y="3628103"/>
              <a:ext cx="0" cy="943897"/>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2" name="文本框 11">
                  <a:extLst>
                    <a:ext uri="{FF2B5EF4-FFF2-40B4-BE49-F238E27FC236}">
                      <a16:creationId xmlns:a16="http://schemas.microsoft.com/office/drawing/2014/main" id="{02DA4AD6-FE99-D212-D926-7F8109C698FD}"/>
                    </a:ext>
                  </a:extLst>
                </p:cNvPr>
                <p:cNvSpPr txBox="1"/>
                <p:nvPr/>
              </p:nvSpPr>
              <p:spPr>
                <a:xfrm>
                  <a:off x="10668000" y="3109452"/>
                  <a:ext cx="609600" cy="745076"/>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en-US" altLang="zh-CN" b="0" i="1" smtClean="0">
                                <a:latin typeface="Cambria Math" panose="02040503050406030204" pitchFamily="18" charset="0"/>
                              </a:rPr>
                            </m:ctrlPr>
                          </m:sSupPr>
                          <m:e>
                            <m:d>
                              <m:dPr>
                                <m:ctrlPr>
                                  <a:rPr lang="en-US" altLang="zh-CN" b="0" i="1" smtClean="0">
                                    <a:latin typeface="Cambria Math" panose="02040503050406030204" pitchFamily="18" charset="0"/>
                                  </a:rPr>
                                </m:ctrlPr>
                              </m:dPr>
                              <m:e>
                                <m:f>
                                  <m:fPr>
                                    <m:ctrlPr>
                                      <a:rPr lang="en-US" altLang="zh-CN" i="1">
                                        <a:latin typeface="Cambria Math" panose="02040503050406030204" pitchFamily="18" charset="0"/>
                                      </a:rPr>
                                    </m:ctrlPr>
                                  </m:fPr>
                                  <m:num>
                                    <m:r>
                                      <a:rPr lang="en-US" altLang="zh-CN" i="1">
                                        <a:latin typeface="Cambria Math" panose="02040503050406030204" pitchFamily="18" charset="0"/>
                                      </a:rPr>
                                      <m:t>𝜕</m:t>
                                    </m:r>
                                  </m:num>
                                  <m:den>
                                    <m:r>
                                      <a:rPr lang="en-US" altLang="zh-CN" i="1">
                                        <a:latin typeface="Cambria Math" panose="02040503050406030204" pitchFamily="18" charset="0"/>
                                      </a:rPr>
                                      <m:t>𝜕</m:t>
                                    </m:r>
                                    <m:r>
                                      <a:rPr lang="en-US" altLang="zh-CN" i="1">
                                        <a:latin typeface="Cambria Math" panose="02040503050406030204" pitchFamily="18" charset="0"/>
                                      </a:rPr>
                                      <m:t>𝑡</m:t>
                                    </m:r>
                                  </m:den>
                                </m:f>
                              </m:e>
                            </m:d>
                          </m:e>
                          <m:sup>
                            <m:r>
                              <a:rPr lang="en-US" altLang="zh-CN" b="0" i="1" smtClean="0">
                                <a:latin typeface="Cambria Math" panose="02040503050406030204" pitchFamily="18" charset="0"/>
                              </a:rPr>
                              <m:t>𝜇</m:t>
                            </m:r>
                          </m:sup>
                        </m:sSup>
                      </m:oMath>
                    </m:oMathPara>
                  </a14:m>
                  <a:endParaRPr lang="zh-CN" altLang="en-US" dirty="0"/>
                </a:p>
              </p:txBody>
            </p:sp>
          </mc:Choice>
          <mc:Fallback xmlns="">
            <p:sp>
              <p:nvSpPr>
                <p:cNvPr id="12" name="文本框 11">
                  <a:extLst>
                    <a:ext uri="{FF2B5EF4-FFF2-40B4-BE49-F238E27FC236}">
                      <a16:creationId xmlns:a16="http://schemas.microsoft.com/office/drawing/2014/main" id="{02DA4AD6-FE99-D212-D926-7F8109C698FD}"/>
                    </a:ext>
                  </a:extLst>
                </p:cNvPr>
                <p:cNvSpPr txBox="1">
                  <a:spLocks noRot="1" noChangeAspect="1" noMove="1" noResize="1" noEditPoints="1" noAdjustHandles="1" noChangeArrowheads="1" noChangeShapeType="1" noTextEdit="1"/>
                </p:cNvSpPr>
                <p:nvPr/>
              </p:nvSpPr>
              <p:spPr>
                <a:xfrm>
                  <a:off x="10668000" y="3109452"/>
                  <a:ext cx="609600" cy="745076"/>
                </a:xfrm>
                <a:prstGeom prst="rect">
                  <a:avLst/>
                </a:prstGeom>
                <a:blipFill>
                  <a:blip r:embed="rId4"/>
                  <a:stretch>
                    <a:fillRect r="-14000"/>
                  </a:stretch>
                </a:blipFill>
              </p:spPr>
              <p:txBody>
                <a:bodyPr/>
                <a:lstStyle/>
                <a:p>
                  <a:r>
                    <a:rPr lang="zh-CN" altLang="en-US">
                      <a:noFill/>
                    </a:rPr>
                    <a:t> </a:t>
                  </a:r>
                </a:p>
              </p:txBody>
            </p:sp>
          </mc:Fallback>
        </mc:AlternateContent>
      </p:grpSp>
    </p:spTree>
    <p:extLst>
      <p:ext uri="{BB962C8B-B14F-4D97-AF65-F5344CB8AC3E}">
        <p14:creationId xmlns:p14="http://schemas.microsoft.com/office/powerpoint/2010/main" val="16108516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circle(in)">
                                      <p:cBhvr>
                                        <p:cTn id="7" dur="20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circle(in)">
                                      <p:cBhvr>
                                        <p:cTn id="12" dur="2000"/>
                                        <p:tgtEl>
                                          <p:spTgt spid="3">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animEffect transition="in" filter="circle(in)">
                                      <p:cBhvr>
                                        <p:cTn id="17" dur="2000"/>
                                        <p:tgtEl>
                                          <p:spTgt spid="3">
                                            <p:txEl>
                                              <p:pRg st="6" end="6"/>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nodeType="clickEffect">
                                  <p:stCondLst>
                                    <p:cond delay="0"/>
                                  </p:stCondLst>
                                  <p:childTnLst>
                                    <p:set>
                                      <p:cBhvr>
                                        <p:cTn id="21" dur="1" fill="hold">
                                          <p:stCondLst>
                                            <p:cond delay="0"/>
                                          </p:stCondLst>
                                        </p:cTn>
                                        <p:tgtEl>
                                          <p:spTgt spid="3">
                                            <p:txEl>
                                              <p:pRg st="8" end="8"/>
                                            </p:txEl>
                                          </p:spTgt>
                                        </p:tgtEl>
                                        <p:attrNameLst>
                                          <p:attrName>style.visibility</p:attrName>
                                        </p:attrNameLst>
                                      </p:cBhvr>
                                      <p:to>
                                        <p:strVal val="visible"/>
                                      </p:to>
                                    </p:set>
                                    <p:animEffect transition="in" filter="circle(in)">
                                      <p:cBhvr>
                                        <p:cTn id="22" dur="2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木材纹理">
  <a:themeElements>
    <a:clrScheme name="木材纹理">
      <a:dk1>
        <a:sysClr val="windowText" lastClr="000000"/>
      </a:dk1>
      <a:lt1>
        <a:sysClr val="window" lastClr="FFFFFF"/>
      </a:lt1>
      <a:dk2>
        <a:srgbClr val="84ACB6"/>
      </a:dk2>
      <a:lt2>
        <a:srgbClr val="EBE9DD"/>
      </a:lt2>
      <a:accent1>
        <a:srgbClr val="6F8183"/>
      </a:accent1>
      <a:accent2>
        <a:srgbClr val="967E96"/>
      </a:accent2>
      <a:accent3>
        <a:srgbClr val="CCC893"/>
      </a:accent3>
      <a:accent4>
        <a:srgbClr val="A54D74"/>
      </a:accent4>
      <a:accent5>
        <a:srgbClr val="949C6B"/>
      </a:accent5>
      <a:accent6>
        <a:srgbClr val="766A50"/>
      </a:accent6>
      <a:hlink>
        <a:srgbClr val="CC6600"/>
      </a:hlink>
      <a:folHlink>
        <a:srgbClr val="777777"/>
      </a:folHlink>
    </a:clrScheme>
    <a:fontScheme name="木材纹理">
      <a:majorFont>
        <a:latin typeface="Century Gothic" panose="020B0502020202020204"/>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man Old Style" panose="02050604050505020204"/>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木材纹理">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8E89CD47-BF55-4DDE-B823-2283AA7E7695}"/>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木材纹理</Template>
  <TotalTime>3923</TotalTime>
  <Words>2496</Words>
  <Application>Microsoft Office PowerPoint</Application>
  <PresentationFormat>宽屏</PresentationFormat>
  <Paragraphs>338</Paragraphs>
  <Slides>29</Slides>
  <Notes>4</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29</vt:i4>
      </vt:variant>
    </vt:vector>
  </HeadingPairs>
  <TitlesOfParts>
    <vt:vector size="39" baseType="lpstr">
      <vt:lpstr>等线</vt:lpstr>
      <vt:lpstr>宋体</vt:lpstr>
      <vt:lpstr>幼圆</vt:lpstr>
      <vt:lpstr>Bookman Old Style</vt:lpstr>
      <vt:lpstr>Calisto MT</vt:lpstr>
      <vt:lpstr>Cambria Math</vt:lpstr>
      <vt:lpstr>Century Gothic</vt:lpstr>
      <vt:lpstr>Times New Roman</vt:lpstr>
      <vt:lpstr>Wingdings</vt:lpstr>
      <vt:lpstr>木材纹理</vt:lpstr>
      <vt:lpstr>Brief introduction on Penrose inequality and its recent progresses</vt:lpstr>
      <vt:lpstr>Contains</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Further questions</vt:lpstr>
      <vt:lpstr>thanks a lot~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Brief introduction on Penrose inequality and its recent progress</dc:title>
  <dc:creator>杨 润秋</dc:creator>
  <cp:lastModifiedBy>Run-Qiu Yang</cp:lastModifiedBy>
  <cp:revision>110</cp:revision>
  <dcterms:created xsi:type="dcterms:W3CDTF">2022-09-10T09:34:51Z</dcterms:created>
  <dcterms:modified xsi:type="dcterms:W3CDTF">2022-09-23T04:10:03Z</dcterms:modified>
</cp:coreProperties>
</file>